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310" r:id="rId5"/>
    <p:sldId id="1027" r:id="rId6"/>
    <p:sldId id="2415" r:id="rId7"/>
    <p:sldId id="2416" r:id="rId8"/>
    <p:sldId id="2417" r:id="rId9"/>
    <p:sldId id="1068" r:id="rId10"/>
    <p:sldId id="1000" r:id="rId11"/>
    <p:sldId id="1008" r:id="rId12"/>
    <p:sldId id="1009" r:id="rId13"/>
    <p:sldId id="2418" r:id="rId14"/>
    <p:sldId id="1069" r:id="rId15"/>
    <p:sldId id="299" r:id="rId16"/>
    <p:sldId id="300" r:id="rId17"/>
    <p:sldId id="301" r:id="rId18"/>
    <p:sldId id="302" r:id="rId19"/>
    <p:sldId id="303" r:id="rId20"/>
    <p:sldId id="30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0A3610B-B752-D9F7-64B7-72ABCE357878}" name="Lewis, Mark" initials="LM" userId="Lewis, Mark" providerId="None"/>
  <p188:author id="{6AB5F333-6536-8764-2A06-24CC8AA3C0D9}" name="Davidson, Miriam" initials="DM" userId="S::Miriam.Davidson1@justice.gov.uk::509cde3c-f45d-4fb5-a76b-3d4576f71ccf" providerId="AD"/>
  <p188:author id="{830B1539-7A9B-5347-0A5B-68FE59498530}" name="Caussil, Emma" initials="CE" userId="S::Emma.Caussil1@justice.gov.uk::01ae8972-c1e1-4262-980d-81c77412ddec" providerId="AD"/>
  <p188:author id="{E870E045-60CB-D5EC-6BEE-F82E2A97C5E4}" name="Scott, Nyree | She/Hers" initials="SN|S" userId="S::Nyree.Scott@justice.gov.uk::e6dd3550-6d52-4a34-8398-65e7fc63d2f5" providerId="AD"/>
  <p188:author id="{5001C199-B674-79CB-D4A9-64BEB106A792}" name="Linley, Rebecca | (She/Hers)" initials="LR|(" userId="S::Rebecca.Linley@justice.gov.uk::4f20101f-a294-4c54-a707-3d5ddb8031f2" providerId="AD"/>
  <p188:author id="{34DC8FE1-EF58-AC92-7192-129FCF068443}" name="Moran, Colin | (He/His)" initials="MC|(" userId="S::Colin.Moran@justice.gov.uk::db4c7a9f-fedd-42d7-9c02-5c8feb33db89" providerId="AD"/>
  <p188:author id="{29DC52F6-4286-B922-F12F-DAB32DAB0455}" name="Moran, Colin | (He/His)" initials="M(" userId="S::colin.moran@justice.gov.uk::db4c7a9f-fedd-42d7-9c02-5c8feb33db8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vidson, Miriam" initials="DM" lastIdx="2" clrIdx="0">
    <p:extLst>
      <p:ext uri="{19B8F6BF-5375-455C-9EA6-DF929625EA0E}">
        <p15:presenceInfo xmlns:p15="http://schemas.microsoft.com/office/powerpoint/2012/main" userId="S::Miriam.Davidson1@justice.gov.uk::509cde3c-f45d-4fb5-a76b-3d4576f71ccf" providerId="AD"/>
      </p:ext>
    </p:extLst>
  </p:cmAuthor>
  <p:cmAuthor id="2" name="Van Staden, Lauren" initials="VL" lastIdx="2" clrIdx="1">
    <p:extLst>
      <p:ext uri="{19B8F6BF-5375-455C-9EA6-DF929625EA0E}">
        <p15:presenceInfo xmlns:p15="http://schemas.microsoft.com/office/powerpoint/2012/main" userId="S::lauren.van-staden@justice.gov.uk::f517bb33-53d9-4101-a32f-f7447d2cbf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58D2BC-794C-4596-9239-44753782C848}"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GB"/>
        </a:p>
      </dgm:t>
    </dgm:pt>
    <dgm:pt modelId="{C17517E2-3F6D-4960-B296-267B679892C9}">
      <dgm:prSet phldrT="[Text]"/>
      <dgm:spPr>
        <a:solidFill>
          <a:srgbClr val="00B0F0"/>
        </a:solidFill>
      </dgm:spPr>
      <dgm:t>
        <a:bodyPr/>
        <a:lstStyle/>
        <a:p>
          <a:r>
            <a:rPr lang="en-GB"/>
            <a:t>HMCTS Service Boards</a:t>
          </a:r>
        </a:p>
      </dgm:t>
    </dgm:pt>
    <dgm:pt modelId="{20F34295-8BF4-411E-8CC4-974653D618B0}" type="parTrans" cxnId="{A69A53ED-93B0-4D7A-A715-1A24EE33D4D2}">
      <dgm:prSet/>
      <dgm:spPr/>
      <dgm:t>
        <a:bodyPr/>
        <a:lstStyle/>
        <a:p>
          <a:endParaRPr lang="en-GB"/>
        </a:p>
      </dgm:t>
    </dgm:pt>
    <dgm:pt modelId="{6D318319-3C90-4FD2-8EA9-33511008C8B8}" type="sibTrans" cxnId="{A69A53ED-93B0-4D7A-A715-1A24EE33D4D2}">
      <dgm:prSet/>
      <dgm:spPr/>
      <dgm:t>
        <a:bodyPr/>
        <a:lstStyle/>
        <a:p>
          <a:endParaRPr lang="en-GB"/>
        </a:p>
      </dgm:t>
    </dgm:pt>
    <dgm:pt modelId="{82BB290E-BFE0-4858-BFE8-E4CF26C62273}">
      <dgm:prSet phldrT="[Text]"/>
      <dgm:spPr/>
      <dgm:t>
        <a:bodyPr/>
        <a:lstStyle/>
        <a:p>
          <a:r>
            <a:rPr lang="en-GB" b="1">
              <a:solidFill>
                <a:srgbClr val="0070C0"/>
              </a:solidFill>
            </a:rPr>
            <a:t>Strategic</a:t>
          </a:r>
        </a:p>
      </dgm:t>
    </dgm:pt>
    <dgm:pt modelId="{ED207445-4169-47A4-B76E-2351371B420B}" type="parTrans" cxnId="{F76F9870-7BCC-4C37-9C22-043ADEABDD81}">
      <dgm:prSet/>
      <dgm:spPr/>
      <dgm:t>
        <a:bodyPr/>
        <a:lstStyle/>
        <a:p>
          <a:endParaRPr lang="en-GB"/>
        </a:p>
      </dgm:t>
    </dgm:pt>
    <dgm:pt modelId="{6DAD68B6-3037-439C-897A-837A4BDE6F34}" type="sibTrans" cxnId="{F76F9870-7BCC-4C37-9C22-043ADEABDD81}">
      <dgm:prSet/>
      <dgm:spPr/>
      <dgm:t>
        <a:bodyPr/>
        <a:lstStyle/>
        <a:p>
          <a:endParaRPr lang="en-GB"/>
        </a:p>
      </dgm:t>
    </dgm:pt>
    <dgm:pt modelId="{E8825C8E-BE55-4B6D-B3CD-13FD34536605}">
      <dgm:prSet phldrT="[Text]"/>
      <dgm:spPr/>
      <dgm:t>
        <a:bodyPr/>
        <a:lstStyle/>
        <a:p>
          <a:r>
            <a:rPr lang="en-GB" b="1">
              <a:solidFill>
                <a:srgbClr val="0070C0"/>
              </a:solidFill>
            </a:rPr>
            <a:t>Dialogue</a:t>
          </a:r>
        </a:p>
      </dgm:t>
    </dgm:pt>
    <dgm:pt modelId="{B9624CD6-1539-4760-A302-40A9EB295647}" type="parTrans" cxnId="{E6CAE1CC-241D-45D9-83CF-9E3D04F06DFD}">
      <dgm:prSet/>
      <dgm:spPr/>
      <dgm:t>
        <a:bodyPr/>
        <a:lstStyle/>
        <a:p>
          <a:endParaRPr lang="en-GB"/>
        </a:p>
      </dgm:t>
    </dgm:pt>
    <dgm:pt modelId="{84789987-116D-4DF9-8C11-F4C98F8359B9}" type="sibTrans" cxnId="{E6CAE1CC-241D-45D9-83CF-9E3D04F06DFD}">
      <dgm:prSet/>
      <dgm:spPr/>
      <dgm:t>
        <a:bodyPr/>
        <a:lstStyle/>
        <a:p>
          <a:endParaRPr lang="en-GB"/>
        </a:p>
      </dgm:t>
    </dgm:pt>
    <dgm:pt modelId="{443E7FBF-D838-4551-B3B3-7F6E77D0441A}">
      <dgm:prSet phldrT="[Text]"/>
      <dgm:spPr/>
      <dgm:t>
        <a:bodyPr/>
        <a:lstStyle/>
        <a:p>
          <a:r>
            <a:rPr lang="en-GB" b="1">
              <a:solidFill>
                <a:srgbClr val="0070C0"/>
              </a:solidFill>
            </a:rPr>
            <a:t>User Insights: feedback &amp; co-design</a:t>
          </a:r>
        </a:p>
      </dgm:t>
    </dgm:pt>
    <dgm:pt modelId="{32F1D68D-D34A-4163-AF7A-2FCEC3BF3612}" type="parTrans" cxnId="{A76BF773-B20A-4846-BD9F-AF5BCE40D8A9}">
      <dgm:prSet/>
      <dgm:spPr/>
      <dgm:t>
        <a:bodyPr/>
        <a:lstStyle/>
        <a:p>
          <a:endParaRPr lang="en-GB"/>
        </a:p>
      </dgm:t>
    </dgm:pt>
    <dgm:pt modelId="{1CDA6FFC-9637-4C63-BAED-886FD7A4A02A}" type="sibTrans" cxnId="{A76BF773-B20A-4846-BD9F-AF5BCE40D8A9}">
      <dgm:prSet/>
      <dgm:spPr/>
      <dgm:t>
        <a:bodyPr/>
        <a:lstStyle/>
        <a:p>
          <a:endParaRPr lang="en-GB"/>
        </a:p>
      </dgm:t>
    </dgm:pt>
    <dgm:pt modelId="{2A0F5CBA-13B6-4A60-A03F-A518ACA66AEF}" type="pres">
      <dgm:prSet presAssocID="{2B58D2BC-794C-4596-9239-44753782C848}" presName="Name0" presStyleCnt="0">
        <dgm:presLayoutVars>
          <dgm:chMax val="1"/>
          <dgm:chPref val="1"/>
          <dgm:dir/>
          <dgm:resizeHandles/>
        </dgm:presLayoutVars>
      </dgm:prSet>
      <dgm:spPr/>
    </dgm:pt>
    <dgm:pt modelId="{0CC5A041-4498-47B8-8CCB-AEEF76020466}" type="pres">
      <dgm:prSet presAssocID="{C17517E2-3F6D-4960-B296-267B679892C9}" presName="Parent" presStyleLbl="node1" presStyleIdx="0" presStyleCnt="2" custLinFactNeighborX="-50466" custLinFactNeighborY="-2034">
        <dgm:presLayoutVars>
          <dgm:chMax val="4"/>
          <dgm:chPref val="3"/>
        </dgm:presLayoutVars>
      </dgm:prSet>
      <dgm:spPr/>
    </dgm:pt>
    <dgm:pt modelId="{1CF8F4C2-1EE2-4539-8E89-5D907A871DB6}" type="pres">
      <dgm:prSet presAssocID="{82BB290E-BFE0-4858-BFE8-E4CF26C62273}" presName="Accent" presStyleLbl="node1" presStyleIdx="1" presStyleCnt="2" custLinFactNeighborX="-30785" custLinFactNeighborY="-713"/>
      <dgm:spPr/>
    </dgm:pt>
    <dgm:pt modelId="{713EF601-6ED5-4A3C-A323-E7282D2295AD}" type="pres">
      <dgm:prSet presAssocID="{82BB290E-BFE0-4858-BFE8-E4CF26C62273}" presName="Image1" presStyleLbl="fgImgPlace1" presStyleIdx="0" presStyleCnt="3" custLinFactX="-15841" custLinFactNeighborX="-100000" custLinFactNeighborY="-1477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Artificial Intelligence with solid fill"/>
        </a:ext>
      </dgm:extLst>
    </dgm:pt>
    <dgm:pt modelId="{C73AD5DE-E129-4F03-BEDC-831B43744411}" type="pres">
      <dgm:prSet presAssocID="{82BB290E-BFE0-4858-BFE8-E4CF26C62273}" presName="Child1" presStyleLbl="revTx" presStyleIdx="0" presStyleCnt="3" custLinFactNeighborX="-91427" custLinFactNeighborY="-11114">
        <dgm:presLayoutVars>
          <dgm:chMax val="0"/>
          <dgm:chPref val="0"/>
          <dgm:bulletEnabled val="1"/>
        </dgm:presLayoutVars>
      </dgm:prSet>
      <dgm:spPr>
        <a:prstGeom prst="roundRect">
          <a:avLst/>
        </a:prstGeom>
      </dgm:spPr>
    </dgm:pt>
    <dgm:pt modelId="{80849E2A-AADA-4D75-9647-CB4F7BE18693}" type="pres">
      <dgm:prSet presAssocID="{E8825C8E-BE55-4B6D-B3CD-13FD34536605}" presName="Image2" presStyleCnt="0"/>
      <dgm:spPr/>
    </dgm:pt>
    <dgm:pt modelId="{BD4FF95A-4D9B-4629-B2ED-ADA7306AE799}" type="pres">
      <dgm:prSet presAssocID="{E8825C8E-BE55-4B6D-B3CD-13FD34536605}" presName="Image" presStyleLbl="fgImgPlace1" presStyleIdx="1" presStyleCnt="3" custLinFactX="-45614" custLinFactY="17757" custLinFactNeighborX="-100000"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Transfer with solid fill"/>
        </a:ext>
      </dgm:extLst>
    </dgm:pt>
    <dgm:pt modelId="{8AC268A3-BB1A-4943-9457-489094C005F8}" type="pres">
      <dgm:prSet presAssocID="{E8825C8E-BE55-4B6D-B3CD-13FD34536605}" presName="Child2" presStyleLbl="revTx" presStyleIdx="1" presStyleCnt="3" custLinFactX="-7667" custLinFactY="24876" custLinFactNeighborX="-100000" custLinFactNeighborY="100000">
        <dgm:presLayoutVars>
          <dgm:chMax val="0"/>
          <dgm:chPref val="0"/>
          <dgm:bulletEnabled val="1"/>
        </dgm:presLayoutVars>
      </dgm:prSet>
      <dgm:spPr/>
    </dgm:pt>
    <dgm:pt modelId="{1DF97776-2028-4139-BE0D-D095A7892D34}" type="pres">
      <dgm:prSet presAssocID="{443E7FBF-D838-4551-B3B3-7F6E77D0441A}" presName="Image3" presStyleCnt="0"/>
      <dgm:spPr/>
    </dgm:pt>
    <dgm:pt modelId="{4CBF8CEE-6621-4D49-8AED-34BB2B0A9082}" type="pres">
      <dgm:prSet presAssocID="{443E7FBF-D838-4551-B3B3-7F6E77D0441A}" presName="Image" presStyleLbl="fgImgPlace1" presStyleIdx="2" presStyleCnt="3" custLinFactY="-15092" custLinFactNeighborX="-84732" custLinFactNeighborY="-10000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Users with solid fill"/>
        </a:ext>
      </dgm:extLst>
    </dgm:pt>
    <dgm:pt modelId="{BDA757DC-4C03-4814-A05B-2BF7A858FEBD}" type="pres">
      <dgm:prSet presAssocID="{443E7FBF-D838-4551-B3B3-7F6E77D0441A}" presName="Child3" presStyleLbl="revTx" presStyleIdx="2" presStyleCnt="3" custLinFactY="-15253" custLinFactNeighborX="-53146" custLinFactNeighborY="-100000">
        <dgm:presLayoutVars>
          <dgm:chMax val="0"/>
          <dgm:chPref val="0"/>
          <dgm:bulletEnabled val="1"/>
        </dgm:presLayoutVars>
      </dgm:prSet>
      <dgm:spPr/>
    </dgm:pt>
  </dgm:ptLst>
  <dgm:cxnLst>
    <dgm:cxn modelId="{D5D07C10-BAB7-45B2-89DF-4B0232AA837D}" type="presOf" srcId="{C17517E2-3F6D-4960-B296-267B679892C9}" destId="{0CC5A041-4498-47B8-8CCB-AEEF76020466}" srcOrd="0" destOrd="0" presId="urn:microsoft.com/office/officeart/2011/layout/RadialPictureList"/>
    <dgm:cxn modelId="{4394844C-C9D7-4D9E-9636-BA85B0DC3123}" type="presOf" srcId="{E8825C8E-BE55-4B6D-B3CD-13FD34536605}" destId="{8AC268A3-BB1A-4943-9457-489094C005F8}" srcOrd="0" destOrd="0" presId="urn:microsoft.com/office/officeart/2011/layout/RadialPictureList"/>
    <dgm:cxn modelId="{F76F9870-7BCC-4C37-9C22-043ADEABDD81}" srcId="{C17517E2-3F6D-4960-B296-267B679892C9}" destId="{82BB290E-BFE0-4858-BFE8-E4CF26C62273}" srcOrd="0" destOrd="0" parTransId="{ED207445-4169-47A4-B76E-2351371B420B}" sibTransId="{6DAD68B6-3037-439C-897A-837A4BDE6F34}"/>
    <dgm:cxn modelId="{A76BF773-B20A-4846-BD9F-AF5BCE40D8A9}" srcId="{C17517E2-3F6D-4960-B296-267B679892C9}" destId="{443E7FBF-D838-4551-B3B3-7F6E77D0441A}" srcOrd="2" destOrd="0" parTransId="{32F1D68D-D34A-4163-AF7A-2FCEC3BF3612}" sibTransId="{1CDA6FFC-9637-4C63-BAED-886FD7A4A02A}"/>
    <dgm:cxn modelId="{4A2D925A-9E1F-4196-83BB-C2C49F144B21}" type="presOf" srcId="{82BB290E-BFE0-4858-BFE8-E4CF26C62273}" destId="{C73AD5DE-E129-4F03-BEDC-831B43744411}" srcOrd="0" destOrd="0" presId="urn:microsoft.com/office/officeart/2011/layout/RadialPictureList"/>
    <dgm:cxn modelId="{0B7023B5-AD1E-4406-BF12-DA5D49CD4AFC}" type="presOf" srcId="{443E7FBF-D838-4551-B3B3-7F6E77D0441A}" destId="{BDA757DC-4C03-4814-A05B-2BF7A858FEBD}" srcOrd="0" destOrd="0" presId="urn:microsoft.com/office/officeart/2011/layout/RadialPictureList"/>
    <dgm:cxn modelId="{E6CAE1CC-241D-45D9-83CF-9E3D04F06DFD}" srcId="{C17517E2-3F6D-4960-B296-267B679892C9}" destId="{E8825C8E-BE55-4B6D-B3CD-13FD34536605}" srcOrd="1" destOrd="0" parTransId="{B9624CD6-1539-4760-A302-40A9EB295647}" sibTransId="{84789987-116D-4DF9-8C11-F4C98F8359B9}"/>
    <dgm:cxn modelId="{A69A53ED-93B0-4D7A-A715-1A24EE33D4D2}" srcId="{2B58D2BC-794C-4596-9239-44753782C848}" destId="{C17517E2-3F6D-4960-B296-267B679892C9}" srcOrd="0" destOrd="0" parTransId="{20F34295-8BF4-411E-8CC4-974653D618B0}" sibTransId="{6D318319-3C90-4FD2-8EA9-33511008C8B8}"/>
    <dgm:cxn modelId="{C139A1ED-B80D-4603-854B-3FF8A6729926}" type="presOf" srcId="{2B58D2BC-794C-4596-9239-44753782C848}" destId="{2A0F5CBA-13B6-4A60-A03F-A518ACA66AEF}" srcOrd="0" destOrd="0" presId="urn:microsoft.com/office/officeart/2011/layout/RadialPictureList"/>
    <dgm:cxn modelId="{A8AF185F-42C9-4CBD-9B9F-9FF0542605B1}" type="presParOf" srcId="{2A0F5CBA-13B6-4A60-A03F-A518ACA66AEF}" destId="{0CC5A041-4498-47B8-8CCB-AEEF76020466}" srcOrd="0" destOrd="0" presId="urn:microsoft.com/office/officeart/2011/layout/RadialPictureList"/>
    <dgm:cxn modelId="{F11E55DE-AE82-4B46-B1B1-74813738E4B6}" type="presParOf" srcId="{2A0F5CBA-13B6-4A60-A03F-A518ACA66AEF}" destId="{1CF8F4C2-1EE2-4539-8E89-5D907A871DB6}" srcOrd="1" destOrd="0" presId="urn:microsoft.com/office/officeart/2011/layout/RadialPictureList"/>
    <dgm:cxn modelId="{7F136DF8-5B0A-4ABB-8F8C-16E6DFEFED9A}" type="presParOf" srcId="{2A0F5CBA-13B6-4A60-A03F-A518ACA66AEF}" destId="{713EF601-6ED5-4A3C-A323-E7282D2295AD}" srcOrd="2" destOrd="0" presId="urn:microsoft.com/office/officeart/2011/layout/RadialPictureList"/>
    <dgm:cxn modelId="{9843B44D-FDBB-4B30-83BF-0272474467B5}" type="presParOf" srcId="{2A0F5CBA-13B6-4A60-A03F-A518ACA66AEF}" destId="{C73AD5DE-E129-4F03-BEDC-831B43744411}" srcOrd="3" destOrd="0" presId="urn:microsoft.com/office/officeart/2011/layout/RadialPictureList"/>
    <dgm:cxn modelId="{34D13F4C-F72A-4532-9830-02961400C694}" type="presParOf" srcId="{2A0F5CBA-13B6-4A60-A03F-A518ACA66AEF}" destId="{80849E2A-AADA-4D75-9647-CB4F7BE18693}" srcOrd="4" destOrd="0" presId="urn:microsoft.com/office/officeart/2011/layout/RadialPictureList"/>
    <dgm:cxn modelId="{D3DA2360-14E8-47D9-91B0-DD34907CE401}" type="presParOf" srcId="{80849E2A-AADA-4D75-9647-CB4F7BE18693}" destId="{BD4FF95A-4D9B-4629-B2ED-ADA7306AE799}" srcOrd="0" destOrd="0" presId="urn:microsoft.com/office/officeart/2011/layout/RadialPictureList"/>
    <dgm:cxn modelId="{D3C5C796-29CF-494A-8A58-3ACD2B001A71}" type="presParOf" srcId="{2A0F5CBA-13B6-4A60-A03F-A518ACA66AEF}" destId="{8AC268A3-BB1A-4943-9457-489094C005F8}" srcOrd="5" destOrd="0" presId="urn:microsoft.com/office/officeart/2011/layout/RadialPictureList"/>
    <dgm:cxn modelId="{9C3B2E57-9376-49E3-B25E-56992CDEE490}" type="presParOf" srcId="{2A0F5CBA-13B6-4A60-A03F-A518ACA66AEF}" destId="{1DF97776-2028-4139-BE0D-D095A7892D34}" srcOrd="6" destOrd="0" presId="urn:microsoft.com/office/officeart/2011/layout/RadialPictureList"/>
    <dgm:cxn modelId="{29C9AF99-4616-4D80-9261-E0D5298C2E10}" type="presParOf" srcId="{1DF97776-2028-4139-BE0D-D095A7892D34}" destId="{4CBF8CEE-6621-4D49-8AED-34BB2B0A9082}" srcOrd="0" destOrd="0" presId="urn:microsoft.com/office/officeart/2011/layout/RadialPictureList"/>
    <dgm:cxn modelId="{60118E52-78AE-4181-8272-3970BBDB0A7A}" type="presParOf" srcId="{2A0F5CBA-13B6-4A60-A03F-A518ACA66AEF}" destId="{BDA757DC-4C03-4814-A05B-2BF7A858FEBD}"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C5A041-4498-47B8-8CCB-AEEF76020466}">
      <dsp:nvSpPr>
        <dsp:cNvPr id="0" name=""/>
        <dsp:cNvSpPr/>
      </dsp:nvSpPr>
      <dsp:spPr>
        <a:xfrm>
          <a:off x="24894" y="1505255"/>
          <a:ext cx="2257841" cy="2257952"/>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en-GB" sz="3500" kern="1200"/>
            <a:t>HMCTS Service Boards</a:t>
          </a:r>
        </a:p>
      </dsp:txBody>
      <dsp:txXfrm>
        <a:off x="355547" y="1835924"/>
        <a:ext cx="1596535" cy="1596614"/>
      </dsp:txXfrm>
    </dsp:sp>
    <dsp:sp modelId="{1CF8F4C2-1EE2-4539-8E89-5D907A871DB6}">
      <dsp:nvSpPr>
        <dsp:cNvPr id="0" name=""/>
        <dsp:cNvSpPr/>
      </dsp:nvSpPr>
      <dsp:spPr>
        <a:xfrm>
          <a:off x="-1401159" y="261933"/>
          <a:ext cx="4551435" cy="4744594"/>
        </a:xfrm>
        <a:prstGeom prst="blockArc">
          <a:avLst>
            <a:gd name="adj1" fmla="val 17527788"/>
            <a:gd name="adj2" fmla="val 4119114"/>
            <a:gd name="adj3" fmla="val 575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3EF601-6ED5-4A3C-A323-E7282D2295AD}">
      <dsp:nvSpPr>
        <dsp:cNvPr id="0" name=""/>
        <dsp:cNvSpPr/>
      </dsp:nvSpPr>
      <dsp:spPr>
        <a:xfrm>
          <a:off x="1950209" y="517009"/>
          <a:ext cx="1209533" cy="120987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3AD5DE-E129-4F03-BEDC-831B43744411}">
      <dsp:nvSpPr>
        <dsp:cNvPr id="0" name=""/>
        <dsp:cNvSpPr/>
      </dsp:nvSpPr>
      <dsp:spPr>
        <a:xfrm>
          <a:off x="3172413" y="585043"/>
          <a:ext cx="1619007" cy="1170966"/>
        </a:xfrm>
        <a:prstGeom prst="round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933450">
            <a:lnSpc>
              <a:spcPct val="90000"/>
            </a:lnSpc>
            <a:spcBef>
              <a:spcPct val="0"/>
            </a:spcBef>
            <a:spcAft>
              <a:spcPct val="10000"/>
            </a:spcAft>
            <a:buNone/>
          </a:pPr>
          <a:r>
            <a:rPr lang="en-GB" sz="2100" b="1" kern="1200">
              <a:solidFill>
                <a:srgbClr val="0070C0"/>
              </a:solidFill>
            </a:rPr>
            <a:t>Strategic</a:t>
          </a:r>
        </a:p>
      </dsp:txBody>
      <dsp:txXfrm>
        <a:off x="3229575" y="642205"/>
        <a:ext cx="1504683" cy="1056642"/>
      </dsp:txXfrm>
    </dsp:sp>
    <dsp:sp modelId="{BD4FF95A-4D9B-4629-B2ED-ADA7306AE799}">
      <dsp:nvSpPr>
        <dsp:cNvPr id="0" name=""/>
        <dsp:cNvSpPr/>
      </dsp:nvSpPr>
      <dsp:spPr>
        <a:xfrm>
          <a:off x="2057583" y="3496846"/>
          <a:ext cx="1209533" cy="120987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C268A3-BB1A-4943-9457-489094C005F8}">
      <dsp:nvSpPr>
        <dsp:cNvPr id="0" name=""/>
        <dsp:cNvSpPr/>
      </dsp:nvSpPr>
      <dsp:spPr>
        <a:xfrm>
          <a:off x="3383720" y="3551474"/>
          <a:ext cx="1619007" cy="1170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933450">
            <a:lnSpc>
              <a:spcPct val="90000"/>
            </a:lnSpc>
            <a:spcBef>
              <a:spcPct val="0"/>
            </a:spcBef>
            <a:spcAft>
              <a:spcPct val="10000"/>
            </a:spcAft>
            <a:buNone/>
          </a:pPr>
          <a:r>
            <a:rPr lang="en-GB" sz="2100" b="1" kern="1200">
              <a:solidFill>
                <a:srgbClr val="0070C0"/>
              </a:solidFill>
            </a:rPr>
            <a:t>Dialogue</a:t>
          </a:r>
        </a:p>
      </dsp:txBody>
      <dsp:txXfrm>
        <a:off x="3383720" y="3551474"/>
        <a:ext cx="1619007" cy="1170966"/>
      </dsp:txXfrm>
    </dsp:sp>
    <dsp:sp modelId="{4CBF8CEE-6621-4D49-8AED-34BB2B0A9082}">
      <dsp:nvSpPr>
        <dsp:cNvPr id="0" name=""/>
        <dsp:cNvSpPr/>
      </dsp:nvSpPr>
      <dsp:spPr>
        <a:xfrm>
          <a:off x="2326483" y="2075532"/>
          <a:ext cx="1209533" cy="120987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A757DC-4C03-4814-A05B-2BF7A858FEBD}">
      <dsp:nvSpPr>
        <dsp:cNvPr id="0" name=""/>
        <dsp:cNvSpPr/>
      </dsp:nvSpPr>
      <dsp:spPr>
        <a:xfrm>
          <a:off x="3792185" y="2143096"/>
          <a:ext cx="1619007" cy="1170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l" defTabSz="933450">
            <a:lnSpc>
              <a:spcPct val="90000"/>
            </a:lnSpc>
            <a:spcBef>
              <a:spcPct val="0"/>
            </a:spcBef>
            <a:spcAft>
              <a:spcPct val="10000"/>
            </a:spcAft>
            <a:buNone/>
          </a:pPr>
          <a:r>
            <a:rPr lang="en-GB" sz="2100" b="1" kern="1200">
              <a:solidFill>
                <a:srgbClr val="0070C0"/>
              </a:solidFill>
            </a:rPr>
            <a:t>User Insights: feedback &amp; co-design</a:t>
          </a:r>
        </a:p>
      </dsp:txBody>
      <dsp:txXfrm>
        <a:off x="3792185" y="2143096"/>
        <a:ext cx="1619007" cy="1170966"/>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B488D7-5768-4C43-A3DF-6A5469CA848C}" type="datetimeFigureOut">
              <a:t>2/8/2024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1B0351-F1D4-4DBB-9AC8-28AD37935589}" type="slidenum">
              <a:t>‹#›</a:t>
            </a:fld>
            <a:endParaRPr lang="en-GB"/>
          </a:p>
        </p:txBody>
      </p:sp>
    </p:spTree>
    <p:extLst>
      <p:ext uri="{BB962C8B-B14F-4D97-AF65-F5344CB8AC3E}">
        <p14:creationId xmlns:p14="http://schemas.microsoft.com/office/powerpoint/2010/main" val="609930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11B0351-F1D4-4DBB-9AC8-28AD37935589}" type="slidenum">
              <a:t>3</a:t>
            </a:fld>
            <a:endParaRPr lang="en-GB"/>
          </a:p>
        </p:txBody>
      </p:sp>
    </p:spTree>
    <p:extLst>
      <p:ext uri="{BB962C8B-B14F-4D97-AF65-F5344CB8AC3E}">
        <p14:creationId xmlns:p14="http://schemas.microsoft.com/office/powerpoint/2010/main" val="3225962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11B0351-F1D4-4DBB-9AC8-28AD37935589}" type="slidenum">
              <a:rPr lang="en-GB" smtClean="0"/>
              <a:t>11</a:t>
            </a:fld>
            <a:endParaRPr lang="en-GB"/>
          </a:p>
        </p:txBody>
      </p:sp>
    </p:spTree>
    <p:extLst>
      <p:ext uri="{BB962C8B-B14F-4D97-AF65-F5344CB8AC3E}">
        <p14:creationId xmlns:p14="http://schemas.microsoft.com/office/powerpoint/2010/main" val="102725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11B0351-F1D4-4DBB-9AC8-28AD37935589}" type="slidenum">
              <a:t>12</a:t>
            </a:fld>
            <a:endParaRPr lang="en-GB"/>
          </a:p>
        </p:txBody>
      </p:sp>
    </p:spTree>
    <p:extLst>
      <p:ext uri="{BB962C8B-B14F-4D97-AF65-F5344CB8AC3E}">
        <p14:creationId xmlns:p14="http://schemas.microsoft.com/office/powerpoint/2010/main" val="3225962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E32C9B-D429-4E4C-85A2-4785632D1CC7}"/>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687600" y="1785600"/>
            <a:ext cx="6186792" cy="1381328"/>
          </a:xfrm>
        </p:spPr>
        <p:txBody>
          <a:bodyPr lIns="0" tIns="0" rIns="0" bIns="0" anchor="b" anchorCtr="0">
            <a:normAutofit/>
          </a:bodyPr>
          <a:lstStyle>
            <a:lvl1pPr algn="l">
              <a:defRPr sz="34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p:cNvSpPr>
            <a:spLocks noGrp="1"/>
          </p:cNvSpPr>
          <p:nvPr>
            <p:ph type="subTitle" idx="1"/>
          </p:nvPr>
        </p:nvSpPr>
        <p:spPr>
          <a:xfrm>
            <a:off x="687600" y="3222000"/>
            <a:ext cx="5400000" cy="1206229"/>
          </a:xfrm>
        </p:spPr>
        <p:txBody>
          <a:bodyPr lIns="0" tIns="0" rIns="0" bIns="0" anchor="t" anchorCtr="0"/>
          <a:lstStyle>
            <a:lvl1pPr marL="0" indent="0" algn="l">
              <a:buNone/>
              <a:defRPr sz="2400">
                <a:solidFill>
                  <a:srgbClr val="878787"/>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a:xfrm>
            <a:off x="687600" y="6393600"/>
            <a:ext cx="3600000" cy="252000"/>
          </a:xfrm>
          <a:prstGeom prst="rect">
            <a:avLst/>
          </a:prstGeom>
        </p:spPr>
        <p:txBody>
          <a:bodyPr lIns="0" tIns="0" rIns="0" bIns="0" anchor="t" anchorCtr="0"/>
          <a:lstStyle>
            <a:lvl1pPr algn="l">
              <a:defRPr sz="1600" b="1">
                <a:solidFill>
                  <a:srgbClr val="032D5A"/>
                </a:solidFill>
                <a:latin typeface="Arial" panose="020B0604020202020204" pitchFamily="34" charset="0"/>
                <a:cs typeface="Arial" panose="020B0604020202020204" pitchFamily="34" charset="0"/>
              </a:defRPr>
            </a:lvl1pPr>
          </a:lstStyle>
          <a:p>
            <a:endParaRPr lang="en-GB"/>
          </a:p>
        </p:txBody>
      </p:sp>
      <p:sp>
        <p:nvSpPr>
          <p:cNvPr id="10" name="Slide Number Placeholder 5"/>
          <p:cNvSpPr>
            <a:spLocks noGrp="1"/>
          </p:cNvSpPr>
          <p:nvPr>
            <p:ph type="sldNum" sz="quarter" idx="4"/>
          </p:nvPr>
        </p:nvSpPr>
        <p:spPr>
          <a:xfrm>
            <a:off x="11425292" y="5994505"/>
            <a:ext cx="540000" cy="252000"/>
          </a:xfrm>
          <a:prstGeom prst="rect">
            <a:avLst/>
          </a:prstGeom>
        </p:spPr>
        <p:txBody>
          <a:bodyPr vert="horz" lIns="0" tIns="0" rIns="0" bIns="0" rtlCol="0" anchor="t" anchorCtr="0"/>
          <a:lstStyle>
            <a:lvl1pPr algn="ctr">
              <a:defRPr sz="1600" b="1">
                <a:solidFill>
                  <a:srgbClr val="032D5A"/>
                </a:solidFill>
                <a:latin typeface="Arial" panose="020B0604020202020204" pitchFamily="34" charset="0"/>
                <a:cs typeface="Arial" panose="020B0604020202020204" pitchFamily="34" charset="0"/>
              </a:defRPr>
            </a:lvl1pPr>
          </a:lstStyle>
          <a:p>
            <a:fld id="{F3601200-F4F8-4112-9686-091A7EB42428}" type="slidenum">
              <a:rPr lang="en-GB" smtClean="0"/>
              <a:pPr/>
              <a:t>‹#›</a:t>
            </a:fld>
            <a:endParaRPr lang="en-GB"/>
          </a:p>
        </p:txBody>
      </p:sp>
    </p:spTree>
    <p:extLst>
      <p:ext uri="{BB962C8B-B14F-4D97-AF65-F5344CB8AC3E}">
        <p14:creationId xmlns:p14="http://schemas.microsoft.com/office/powerpoint/2010/main" val="91696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 circ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C44767A-914A-436A-85ED-E551076FC1AC}"/>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66780" y="597796"/>
            <a:ext cx="10864800" cy="502383"/>
          </a:xfrm>
        </p:spPr>
        <p:txBody>
          <a:bodyPr/>
          <a:lstStyle/>
          <a:p>
            <a:r>
              <a:rPr lang="en-US"/>
              <a:t>Click to edit Master title style</a:t>
            </a:r>
            <a:endParaRPr lang="en-GB"/>
          </a:p>
        </p:txBody>
      </p:sp>
      <p:sp>
        <p:nvSpPr>
          <p:cNvPr id="3" name="Content Placeholder 2"/>
          <p:cNvSpPr>
            <a:spLocks noGrp="1"/>
          </p:cNvSpPr>
          <p:nvPr>
            <p:ph idx="1"/>
          </p:nvPr>
        </p:nvSpPr>
        <p:spPr>
          <a:xfrm>
            <a:off x="666780" y="1243246"/>
            <a:ext cx="10864800" cy="456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Digital Support Service Model and Design January 2022</a:t>
            </a:r>
          </a:p>
        </p:txBody>
      </p:sp>
      <p:sp>
        <p:nvSpPr>
          <p:cNvPr id="6" name="Slide Number Placeholder 5"/>
          <p:cNvSpPr>
            <a:spLocks noGrp="1"/>
          </p:cNvSpPr>
          <p:nvPr>
            <p:ph type="sldNum" sz="quarter" idx="12"/>
          </p:nvPr>
        </p:nvSpPr>
        <p:spPr/>
        <p:txBody>
          <a:bodyPr/>
          <a:lstStyle/>
          <a:p>
            <a:fld id="{F3601200-F4F8-4112-9686-091A7EB42428}" type="slidenum">
              <a:rPr lang="en-GB" smtClean="0"/>
              <a:t>‹#›</a:t>
            </a:fld>
            <a:endParaRPr lang="en-GB"/>
          </a:p>
        </p:txBody>
      </p:sp>
    </p:spTree>
    <p:extLst>
      <p:ext uri="{BB962C8B-B14F-4D97-AF65-F5344CB8AC3E}">
        <p14:creationId xmlns:p14="http://schemas.microsoft.com/office/powerpoint/2010/main" val="12154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circl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C26CD79-93B0-4A19-B8D6-737F7F2BDF63}"/>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666780" y="597795"/>
            <a:ext cx="10864800" cy="5896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92927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 techscap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705D003-9B7A-490B-9EDD-D873C9E16D2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66780" y="597600"/>
            <a:ext cx="8323471" cy="1555927"/>
          </a:xfrm>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a:t>Digital Support Service Model and Design January 2022</a:t>
            </a:r>
          </a:p>
        </p:txBody>
      </p:sp>
      <p:sp>
        <p:nvSpPr>
          <p:cNvPr id="5" name="Slide Number Placeholder 4"/>
          <p:cNvSpPr>
            <a:spLocks noGrp="1"/>
          </p:cNvSpPr>
          <p:nvPr>
            <p:ph type="sldNum" sz="quarter" idx="12"/>
          </p:nvPr>
        </p:nvSpPr>
        <p:spPr/>
        <p:txBody>
          <a:bodyPr/>
          <a:lstStyle/>
          <a:p>
            <a:fld id="{F3601200-F4F8-4112-9686-091A7EB42428}" type="slidenum">
              <a:rPr lang="en-GB" smtClean="0"/>
              <a:t>‹#›</a:t>
            </a:fld>
            <a:endParaRPr lang="en-GB"/>
          </a:p>
        </p:txBody>
      </p:sp>
    </p:spTree>
    <p:extLst>
      <p:ext uri="{BB962C8B-B14F-4D97-AF65-F5344CB8AC3E}">
        <p14:creationId xmlns:p14="http://schemas.microsoft.com/office/powerpoint/2010/main" val="749177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hree content - phones">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BBC48F5-3C62-4BD5-B057-90796AC81190}"/>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66780" y="597600"/>
            <a:ext cx="10864800" cy="502383"/>
          </a:xfrm>
        </p:spPr>
        <p:txBody>
          <a:bodyPr/>
          <a:lstStyle/>
          <a:p>
            <a:r>
              <a:rPr lang="en-US"/>
              <a:t>Click to edit Master title style</a:t>
            </a:r>
            <a:endParaRPr lang="en-GB"/>
          </a:p>
        </p:txBody>
      </p:sp>
      <p:sp>
        <p:nvSpPr>
          <p:cNvPr id="3" name="Content Placeholder 2"/>
          <p:cNvSpPr>
            <a:spLocks noGrp="1"/>
          </p:cNvSpPr>
          <p:nvPr>
            <p:ph sz="half" idx="1"/>
          </p:nvPr>
        </p:nvSpPr>
        <p:spPr>
          <a:xfrm>
            <a:off x="2016000" y="1929599"/>
            <a:ext cx="1524000" cy="280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331600" y="1929599"/>
            <a:ext cx="1522800" cy="280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r>
              <a:rPr lang="en-GB"/>
              <a:t>Digital Support Service Model and Design January 2022</a:t>
            </a:r>
          </a:p>
        </p:txBody>
      </p:sp>
      <p:sp>
        <p:nvSpPr>
          <p:cNvPr id="7" name="Slide Number Placeholder 6"/>
          <p:cNvSpPr>
            <a:spLocks noGrp="1"/>
          </p:cNvSpPr>
          <p:nvPr>
            <p:ph type="sldNum" sz="quarter" idx="12"/>
          </p:nvPr>
        </p:nvSpPr>
        <p:spPr/>
        <p:txBody>
          <a:bodyPr/>
          <a:lstStyle/>
          <a:p>
            <a:fld id="{F3601200-F4F8-4112-9686-091A7EB42428}" type="slidenum">
              <a:rPr lang="en-GB" smtClean="0"/>
              <a:t>‹#›</a:t>
            </a:fld>
            <a:endParaRPr lang="en-GB"/>
          </a:p>
        </p:txBody>
      </p:sp>
      <p:sp>
        <p:nvSpPr>
          <p:cNvPr id="9" name="Content Placeholder 3"/>
          <p:cNvSpPr>
            <a:spLocks noGrp="1"/>
          </p:cNvSpPr>
          <p:nvPr>
            <p:ph sz="half" idx="13"/>
          </p:nvPr>
        </p:nvSpPr>
        <p:spPr>
          <a:xfrm>
            <a:off x="8646000" y="1929599"/>
            <a:ext cx="1522800" cy="280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14274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 laptop">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3CE73C7-586C-46D4-B820-7D604F4A6F4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3057525" y="1162049"/>
            <a:ext cx="6067426" cy="3657601"/>
          </a:xfrm>
        </p:spPr>
        <p:txBody>
          <a:bodyPr lIns="216000" tIns="108000" rIns="216000" bIns="108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Digital Support Service Model and Design January 2022</a:t>
            </a:r>
          </a:p>
        </p:txBody>
      </p:sp>
      <p:sp>
        <p:nvSpPr>
          <p:cNvPr id="6" name="Slide Number Placeholder 5"/>
          <p:cNvSpPr>
            <a:spLocks noGrp="1"/>
          </p:cNvSpPr>
          <p:nvPr>
            <p:ph type="sldNum" sz="quarter" idx="12"/>
          </p:nvPr>
        </p:nvSpPr>
        <p:spPr/>
        <p:txBody>
          <a:bodyPr/>
          <a:lstStyle/>
          <a:p>
            <a:fld id="{F3601200-F4F8-4112-9686-091A7EB42428}" type="slidenum">
              <a:rPr lang="en-GB" smtClean="0"/>
              <a:t>‹#›</a:t>
            </a:fld>
            <a:endParaRPr lang="en-GB"/>
          </a:p>
        </p:txBody>
      </p:sp>
    </p:spTree>
    <p:extLst>
      <p:ext uri="{BB962C8B-B14F-4D97-AF65-F5344CB8AC3E}">
        <p14:creationId xmlns:p14="http://schemas.microsoft.com/office/powerpoint/2010/main" val="930176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 tech wor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467194-2F39-4D94-8B8D-E392DDB0519C}"/>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66780" y="597600"/>
            <a:ext cx="10857600" cy="516825"/>
          </a:xfrm>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a:t>Digital Support Service Model and Design January 2022</a:t>
            </a:r>
          </a:p>
        </p:txBody>
      </p:sp>
      <p:sp>
        <p:nvSpPr>
          <p:cNvPr id="5" name="Slide Number Placeholder 4"/>
          <p:cNvSpPr>
            <a:spLocks noGrp="1"/>
          </p:cNvSpPr>
          <p:nvPr>
            <p:ph type="sldNum" sz="quarter" idx="12"/>
          </p:nvPr>
        </p:nvSpPr>
        <p:spPr/>
        <p:txBody>
          <a:bodyPr/>
          <a:lstStyle/>
          <a:p>
            <a:fld id="{F3601200-F4F8-4112-9686-091A7EB42428}" type="slidenum">
              <a:rPr lang="en-GB" smtClean="0"/>
              <a:t>‹#›</a:t>
            </a:fld>
            <a:endParaRPr lang="en-GB"/>
          </a:p>
        </p:txBody>
      </p:sp>
    </p:spTree>
    <p:extLst>
      <p:ext uri="{BB962C8B-B14F-4D97-AF65-F5344CB8AC3E}">
        <p14:creationId xmlns:p14="http://schemas.microsoft.com/office/powerpoint/2010/main" val="104405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1">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1CD90B-4A9E-47BB-AE03-B52EAE923AE9}"/>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51600" y="1893600"/>
            <a:ext cx="10886400" cy="1122947"/>
          </a:xfrm>
        </p:spPr>
        <p:txBody>
          <a:bodyPr anchor="ctr" anchorCtr="0">
            <a:normAutofit/>
          </a:bodyPr>
          <a:lstStyle>
            <a:lvl1pPr>
              <a:defRPr sz="3400"/>
            </a:lvl1pPr>
          </a:lstStyle>
          <a:p>
            <a:r>
              <a:rPr lang="en-US"/>
              <a:t>Click to edit Master title style</a:t>
            </a:r>
            <a:endParaRPr lang="en-GB"/>
          </a:p>
        </p:txBody>
      </p:sp>
      <p:sp>
        <p:nvSpPr>
          <p:cNvPr id="3" name="Text Placeholder 2"/>
          <p:cNvSpPr>
            <a:spLocks noGrp="1"/>
          </p:cNvSpPr>
          <p:nvPr>
            <p:ph type="body" idx="1"/>
          </p:nvPr>
        </p:nvSpPr>
        <p:spPr>
          <a:xfrm>
            <a:off x="651600" y="3207600"/>
            <a:ext cx="6593305" cy="2790252"/>
          </a:xfrm>
        </p:spPr>
        <p:txBody>
          <a:bodyPr>
            <a:normAutofit/>
          </a:bodyPr>
          <a:lstStyle>
            <a:lvl1pPr marL="0" indent="0">
              <a:buNone/>
              <a:defRPr sz="25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240000" y="6418800"/>
            <a:ext cx="5713200" cy="252000"/>
          </a:xfrm>
        </p:spPr>
        <p:txBody>
          <a:bodyPr/>
          <a:lstStyle/>
          <a:p>
            <a:r>
              <a:rPr lang="en-GB"/>
              <a:t>Digital Support Service Model and Design January 2022</a:t>
            </a:r>
          </a:p>
        </p:txBody>
      </p:sp>
      <p:sp>
        <p:nvSpPr>
          <p:cNvPr id="6" name="Slide Number Placeholder 5"/>
          <p:cNvSpPr>
            <a:spLocks noGrp="1"/>
          </p:cNvSpPr>
          <p:nvPr>
            <p:ph type="sldNum" sz="quarter" idx="12"/>
          </p:nvPr>
        </p:nvSpPr>
        <p:spPr/>
        <p:txBody>
          <a:bodyPr/>
          <a:lstStyle/>
          <a:p>
            <a:fld id="{F3601200-F4F8-4112-9686-091A7EB42428}" type="slidenum">
              <a:rPr lang="en-GB" smtClean="0"/>
              <a:t>‹#›</a:t>
            </a:fld>
            <a:endParaRPr lang="en-GB"/>
          </a:p>
        </p:txBody>
      </p:sp>
      <p:sp>
        <p:nvSpPr>
          <p:cNvPr id="11" name="Text Placeholder 10"/>
          <p:cNvSpPr>
            <a:spLocks noGrp="1"/>
          </p:cNvSpPr>
          <p:nvPr>
            <p:ph type="body" sz="quarter" idx="13" hasCustomPrompt="1"/>
          </p:nvPr>
        </p:nvSpPr>
        <p:spPr>
          <a:xfrm>
            <a:off x="651600" y="6418799"/>
            <a:ext cx="1697900" cy="252001"/>
          </a:xfrm>
        </p:spPr>
        <p:txBody>
          <a:bodyPr/>
          <a:lstStyle>
            <a:lvl1pPr>
              <a:defRPr b="1">
                <a:solidFill>
                  <a:srgbClr val="032D5A"/>
                </a:solidFill>
              </a:defRPr>
            </a:lvl1pPr>
          </a:lstStyle>
          <a:p>
            <a:pPr lvl="0"/>
            <a:r>
              <a:rPr lang="en-US"/>
              <a:t>Section number</a:t>
            </a:r>
            <a:endParaRPr lang="en-GB"/>
          </a:p>
        </p:txBody>
      </p:sp>
    </p:spTree>
    <p:extLst>
      <p:ext uri="{BB962C8B-B14F-4D97-AF65-F5344CB8AC3E}">
        <p14:creationId xmlns:p14="http://schemas.microsoft.com/office/powerpoint/2010/main" val="3975662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2">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0235038-75D3-460B-8AAD-CFD2C8A41875}"/>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51600" y="1893600"/>
            <a:ext cx="10886400" cy="1122947"/>
          </a:xfrm>
        </p:spPr>
        <p:txBody>
          <a:bodyPr anchor="ctr" anchorCtr="0">
            <a:normAutofit/>
          </a:bodyPr>
          <a:lstStyle>
            <a:lvl1pPr>
              <a:defRPr sz="3400"/>
            </a:lvl1pPr>
          </a:lstStyle>
          <a:p>
            <a:r>
              <a:rPr lang="en-US"/>
              <a:t>Click to edit Master title style</a:t>
            </a:r>
            <a:endParaRPr lang="en-GB"/>
          </a:p>
        </p:txBody>
      </p:sp>
      <p:sp>
        <p:nvSpPr>
          <p:cNvPr id="3" name="Text Placeholder 2"/>
          <p:cNvSpPr>
            <a:spLocks noGrp="1"/>
          </p:cNvSpPr>
          <p:nvPr>
            <p:ph type="body" idx="1"/>
          </p:nvPr>
        </p:nvSpPr>
        <p:spPr>
          <a:xfrm>
            <a:off x="651600" y="3207600"/>
            <a:ext cx="6593305" cy="2790252"/>
          </a:xfrm>
        </p:spPr>
        <p:txBody>
          <a:bodyPr>
            <a:normAutofit/>
          </a:bodyPr>
          <a:lstStyle>
            <a:lvl1pPr marL="0" indent="0">
              <a:buNone/>
              <a:defRPr sz="25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240000" y="6418800"/>
            <a:ext cx="5713200" cy="252000"/>
          </a:xfrm>
        </p:spPr>
        <p:txBody>
          <a:bodyPr/>
          <a:lstStyle/>
          <a:p>
            <a:r>
              <a:rPr lang="en-GB"/>
              <a:t>Digital Support Service Model and Design January 2022</a:t>
            </a:r>
          </a:p>
        </p:txBody>
      </p:sp>
      <p:sp>
        <p:nvSpPr>
          <p:cNvPr id="6" name="Slide Number Placeholder 5"/>
          <p:cNvSpPr>
            <a:spLocks noGrp="1"/>
          </p:cNvSpPr>
          <p:nvPr>
            <p:ph type="sldNum" sz="quarter" idx="12"/>
          </p:nvPr>
        </p:nvSpPr>
        <p:spPr/>
        <p:txBody>
          <a:bodyPr/>
          <a:lstStyle/>
          <a:p>
            <a:fld id="{F3601200-F4F8-4112-9686-091A7EB42428}" type="slidenum">
              <a:rPr lang="en-GB" smtClean="0"/>
              <a:t>‹#›</a:t>
            </a:fld>
            <a:endParaRPr lang="en-GB"/>
          </a:p>
        </p:txBody>
      </p:sp>
      <p:sp>
        <p:nvSpPr>
          <p:cNvPr id="11" name="Text Placeholder 10"/>
          <p:cNvSpPr>
            <a:spLocks noGrp="1"/>
          </p:cNvSpPr>
          <p:nvPr>
            <p:ph type="body" sz="quarter" idx="13" hasCustomPrompt="1"/>
          </p:nvPr>
        </p:nvSpPr>
        <p:spPr>
          <a:xfrm>
            <a:off x="651600" y="6418799"/>
            <a:ext cx="1697900" cy="252001"/>
          </a:xfrm>
        </p:spPr>
        <p:txBody>
          <a:bodyPr/>
          <a:lstStyle>
            <a:lvl1pPr>
              <a:defRPr b="1">
                <a:solidFill>
                  <a:srgbClr val="032D5A"/>
                </a:solidFill>
              </a:defRPr>
            </a:lvl1pPr>
          </a:lstStyle>
          <a:p>
            <a:pPr lvl="0"/>
            <a:r>
              <a:rPr lang="en-US"/>
              <a:t>Section number</a:t>
            </a:r>
            <a:endParaRPr lang="en-GB"/>
          </a:p>
        </p:txBody>
      </p:sp>
    </p:spTree>
    <p:extLst>
      <p:ext uri="{BB962C8B-B14F-4D97-AF65-F5344CB8AC3E}">
        <p14:creationId xmlns:p14="http://schemas.microsoft.com/office/powerpoint/2010/main" val="1088501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3">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33F969C-FDCF-4068-AE5D-1F763C574EBD}"/>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51600" y="1893600"/>
            <a:ext cx="10886400" cy="1122947"/>
          </a:xfrm>
        </p:spPr>
        <p:txBody>
          <a:bodyPr anchor="ctr" anchorCtr="0">
            <a:normAutofit/>
          </a:bodyPr>
          <a:lstStyle>
            <a:lvl1pPr>
              <a:defRPr sz="3400"/>
            </a:lvl1pPr>
          </a:lstStyle>
          <a:p>
            <a:r>
              <a:rPr lang="en-US"/>
              <a:t>Click to edit Master title style</a:t>
            </a:r>
            <a:endParaRPr lang="en-GB"/>
          </a:p>
        </p:txBody>
      </p:sp>
      <p:sp>
        <p:nvSpPr>
          <p:cNvPr id="3" name="Text Placeholder 2"/>
          <p:cNvSpPr>
            <a:spLocks noGrp="1"/>
          </p:cNvSpPr>
          <p:nvPr>
            <p:ph type="body" idx="1"/>
          </p:nvPr>
        </p:nvSpPr>
        <p:spPr>
          <a:xfrm>
            <a:off x="651600" y="3207600"/>
            <a:ext cx="6593305" cy="2790252"/>
          </a:xfrm>
        </p:spPr>
        <p:txBody>
          <a:bodyPr>
            <a:normAutofit/>
          </a:bodyPr>
          <a:lstStyle>
            <a:lvl1pPr marL="0" indent="0">
              <a:buNone/>
              <a:defRPr sz="25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240000" y="6418800"/>
            <a:ext cx="5713200" cy="252000"/>
          </a:xfrm>
        </p:spPr>
        <p:txBody>
          <a:bodyPr/>
          <a:lstStyle/>
          <a:p>
            <a:r>
              <a:rPr lang="en-GB"/>
              <a:t>Digital Support Service Model and Design January 2022</a:t>
            </a:r>
          </a:p>
        </p:txBody>
      </p:sp>
      <p:sp>
        <p:nvSpPr>
          <p:cNvPr id="6" name="Slide Number Placeholder 5"/>
          <p:cNvSpPr>
            <a:spLocks noGrp="1"/>
          </p:cNvSpPr>
          <p:nvPr>
            <p:ph type="sldNum" sz="quarter" idx="12"/>
          </p:nvPr>
        </p:nvSpPr>
        <p:spPr/>
        <p:txBody>
          <a:bodyPr/>
          <a:lstStyle/>
          <a:p>
            <a:fld id="{F3601200-F4F8-4112-9686-091A7EB42428}" type="slidenum">
              <a:rPr lang="en-GB" smtClean="0"/>
              <a:t>‹#›</a:t>
            </a:fld>
            <a:endParaRPr lang="en-GB"/>
          </a:p>
        </p:txBody>
      </p:sp>
      <p:sp>
        <p:nvSpPr>
          <p:cNvPr id="11" name="Text Placeholder 10"/>
          <p:cNvSpPr>
            <a:spLocks noGrp="1"/>
          </p:cNvSpPr>
          <p:nvPr>
            <p:ph type="body" sz="quarter" idx="13" hasCustomPrompt="1"/>
          </p:nvPr>
        </p:nvSpPr>
        <p:spPr>
          <a:xfrm>
            <a:off x="651600" y="6418799"/>
            <a:ext cx="1697900" cy="252001"/>
          </a:xfrm>
        </p:spPr>
        <p:txBody>
          <a:bodyPr/>
          <a:lstStyle>
            <a:lvl1pPr>
              <a:defRPr b="1">
                <a:solidFill>
                  <a:srgbClr val="032D5A"/>
                </a:solidFill>
              </a:defRPr>
            </a:lvl1pPr>
          </a:lstStyle>
          <a:p>
            <a:pPr lvl="0"/>
            <a:r>
              <a:rPr lang="en-US"/>
              <a:t>Section number</a:t>
            </a:r>
            <a:endParaRPr lang="en-GB"/>
          </a:p>
        </p:txBody>
      </p:sp>
    </p:spTree>
    <p:extLst>
      <p:ext uri="{BB962C8B-B14F-4D97-AF65-F5344CB8AC3E}">
        <p14:creationId xmlns:p14="http://schemas.microsoft.com/office/powerpoint/2010/main" val="4009177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FC8EA00-5357-463D-90B5-67055B0D7AEE}"/>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51600" y="1893600"/>
            <a:ext cx="10886400" cy="1122947"/>
          </a:xfrm>
        </p:spPr>
        <p:txBody>
          <a:bodyPr anchor="ctr" anchorCtr="0">
            <a:normAutofit/>
          </a:bodyPr>
          <a:lstStyle>
            <a:lvl1pPr>
              <a:defRPr sz="3400"/>
            </a:lvl1pPr>
          </a:lstStyle>
          <a:p>
            <a:r>
              <a:rPr lang="en-US"/>
              <a:t>Click to edit Master title style</a:t>
            </a:r>
            <a:endParaRPr lang="en-GB"/>
          </a:p>
        </p:txBody>
      </p:sp>
      <p:sp>
        <p:nvSpPr>
          <p:cNvPr id="3" name="Text Placeholder 2"/>
          <p:cNvSpPr>
            <a:spLocks noGrp="1"/>
          </p:cNvSpPr>
          <p:nvPr>
            <p:ph type="body" idx="1"/>
          </p:nvPr>
        </p:nvSpPr>
        <p:spPr>
          <a:xfrm>
            <a:off x="651600" y="3207600"/>
            <a:ext cx="6593305" cy="2790252"/>
          </a:xfrm>
        </p:spPr>
        <p:txBody>
          <a:bodyPr>
            <a:normAutofit/>
          </a:bodyPr>
          <a:lstStyle>
            <a:lvl1pPr marL="0" indent="0">
              <a:buNone/>
              <a:defRPr sz="25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240000" y="6418800"/>
            <a:ext cx="5713200" cy="252000"/>
          </a:xfrm>
        </p:spPr>
        <p:txBody>
          <a:bodyPr/>
          <a:lstStyle/>
          <a:p>
            <a:r>
              <a:rPr lang="en-GB"/>
              <a:t>Digital Support Service Model and Design January 2022</a:t>
            </a:r>
          </a:p>
        </p:txBody>
      </p:sp>
      <p:sp>
        <p:nvSpPr>
          <p:cNvPr id="6" name="Slide Number Placeholder 5"/>
          <p:cNvSpPr>
            <a:spLocks noGrp="1"/>
          </p:cNvSpPr>
          <p:nvPr>
            <p:ph type="sldNum" sz="quarter" idx="12"/>
          </p:nvPr>
        </p:nvSpPr>
        <p:spPr/>
        <p:txBody>
          <a:bodyPr/>
          <a:lstStyle/>
          <a:p>
            <a:fld id="{F3601200-F4F8-4112-9686-091A7EB42428}" type="slidenum">
              <a:rPr lang="en-GB" smtClean="0"/>
              <a:t>‹#›</a:t>
            </a:fld>
            <a:endParaRPr lang="en-GB"/>
          </a:p>
        </p:txBody>
      </p:sp>
      <p:sp>
        <p:nvSpPr>
          <p:cNvPr id="11" name="Text Placeholder 10"/>
          <p:cNvSpPr>
            <a:spLocks noGrp="1"/>
          </p:cNvSpPr>
          <p:nvPr>
            <p:ph type="body" sz="quarter" idx="13" hasCustomPrompt="1"/>
          </p:nvPr>
        </p:nvSpPr>
        <p:spPr>
          <a:xfrm>
            <a:off x="651600" y="6418799"/>
            <a:ext cx="1697900" cy="252001"/>
          </a:xfrm>
        </p:spPr>
        <p:txBody>
          <a:bodyPr/>
          <a:lstStyle>
            <a:lvl1pPr>
              <a:defRPr b="1">
                <a:solidFill>
                  <a:srgbClr val="032D5A"/>
                </a:solidFill>
              </a:defRPr>
            </a:lvl1pPr>
          </a:lstStyle>
          <a:p>
            <a:pPr lvl="0"/>
            <a:r>
              <a:rPr lang="en-US"/>
              <a:t>Section number</a:t>
            </a:r>
            <a:endParaRPr lang="en-GB"/>
          </a:p>
        </p:txBody>
      </p:sp>
    </p:spTree>
    <p:extLst>
      <p:ext uri="{BB962C8B-B14F-4D97-AF65-F5344CB8AC3E}">
        <p14:creationId xmlns:p14="http://schemas.microsoft.com/office/powerpoint/2010/main" val="290931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4EB4163-60D6-4FAA-B478-E89ED9EB972B}"/>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Digital Support Service Model and Design January 2022</a:t>
            </a:r>
          </a:p>
        </p:txBody>
      </p:sp>
      <p:sp>
        <p:nvSpPr>
          <p:cNvPr id="6" name="Slide Number Placeholder 5"/>
          <p:cNvSpPr>
            <a:spLocks noGrp="1"/>
          </p:cNvSpPr>
          <p:nvPr>
            <p:ph type="sldNum" sz="quarter" idx="12"/>
          </p:nvPr>
        </p:nvSpPr>
        <p:spPr/>
        <p:txBody>
          <a:bodyPr/>
          <a:lstStyle/>
          <a:p>
            <a:fld id="{F3601200-F4F8-4112-9686-091A7EB42428}" type="slidenum">
              <a:rPr lang="en-GB" smtClean="0"/>
              <a:t>‹#›</a:t>
            </a:fld>
            <a:endParaRPr lang="en-GB"/>
          </a:p>
        </p:txBody>
      </p:sp>
    </p:spTree>
    <p:extLst>
      <p:ext uri="{BB962C8B-B14F-4D97-AF65-F5344CB8AC3E}">
        <p14:creationId xmlns:p14="http://schemas.microsoft.com/office/powerpoint/2010/main" val="269308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Framed slide - one colum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F38CEF6-8DC8-43B3-858B-AA901B91C76C}"/>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66780" y="597600"/>
            <a:ext cx="10864800" cy="504000"/>
          </a:xfrm>
        </p:spPr>
        <p:txBody>
          <a:bodyPr/>
          <a:lstStyle/>
          <a:p>
            <a:r>
              <a:rPr lang="en-US"/>
              <a:t>Click to edit Master title style</a:t>
            </a:r>
            <a:endParaRPr lang="en-GB"/>
          </a:p>
        </p:txBody>
      </p:sp>
      <p:sp>
        <p:nvSpPr>
          <p:cNvPr id="3" name="Content Placeholder 2"/>
          <p:cNvSpPr>
            <a:spLocks noGrp="1"/>
          </p:cNvSpPr>
          <p:nvPr>
            <p:ph idx="1"/>
          </p:nvPr>
        </p:nvSpPr>
        <p:spPr>
          <a:xfrm>
            <a:off x="1051199" y="1727999"/>
            <a:ext cx="10080000" cy="3492000"/>
          </a:xfrm>
        </p:spPr>
        <p:txBody>
          <a:bodyPr/>
          <a:lstStyle>
            <a:lvl4pPr marL="828000">
              <a:buClr>
                <a:srgbClr val="E81D75"/>
              </a:buClr>
              <a:defRPr/>
            </a:lvl4pPr>
            <a:lvl5pPr marL="1152000">
              <a:buClr>
                <a:srgbClr val="22A63C"/>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Digital Support Service Model and Design January 2022</a:t>
            </a:r>
          </a:p>
        </p:txBody>
      </p:sp>
      <p:sp>
        <p:nvSpPr>
          <p:cNvPr id="6" name="Slide Number Placeholder 5"/>
          <p:cNvSpPr>
            <a:spLocks noGrp="1"/>
          </p:cNvSpPr>
          <p:nvPr>
            <p:ph type="sldNum" sz="quarter" idx="12"/>
          </p:nvPr>
        </p:nvSpPr>
        <p:spPr/>
        <p:txBody>
          <a:bodyPr/>
          <a:lstStyle/>
          <a:p>
            <a:fld id="{F3601200-F4F8-4112-9686-091A7EB42428}" type="slidenum">
              <a:rPr lang="en-GB" smtClean="0"/>
              <a:t>‹#›</a:t>
            </a:fld>
            <a:endParaRPr lang="en-GB"/>
          </a:p>
        </p:txBody>
      </p:sp>
    </p:spTree>
    <p:extLst>
      <p:ext uri="{BB962C8B-B14F-4D97-AF65-F5344CB8AC3E}">
        <p14:creationId xmlns:p14="http://schemas.microsoft.com/office/powerpoint/2010/main" val="405470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ramed slide - two colum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3C6AF80-F4A0-431F-97CB-E260A5950AA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66780" y="597600"/>
            <a:ext cx="10864800" cy="504000"/>
          </a:xfrm>
        </p:spPr>
        <p:txBody>
          <a:bodyPr/>
          <a:lstStyle/>
          <a:p>
            <a:r>
              <a:rPr lang="en-US"/>
              <a:t>Click to edit Master title style</a:t>
            </a:r>
            <a:endParaRPr lang="en-GB"/>
          </a:p>
        </p:txBody>
      </p:sp>
      <p:sp>
        <p:nvSpPr>
          <p:cNvPr id="3" name="Content Placeholder 2"/>
          <p:cNvSpPr>
            <a:spLocks noGrp="1"/>
          </p:cNvSpPr>
          <p:nvPr>
            <p:ph idx="1"/>
          </p:nvPr>
        </p:nvSpPr>
        <p:spPr>
          <a:xfrm>
            <a:off x="1051199" y="1727999"/>
            <a:ext cx="4863600" cy="3492000"/>
          </a:xfrm>
        </p:spPr>
        <p:txBody>
          <a:bodyPr/>
          <a:lstStyle>
            <a:lvl4pPr marL="828000">
              <a:buClr>
                <a:srgbClr val="E81D75"/>
              </a:buClr>
              <a:defRPr/>
            </a:lvl4pPr>
            <a:lvl5pPr marL="1152000">
              <a:buClr>
                <a:srgbClr val="22A63C"/>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Digital Support Service Model and Design January 2022</a:t>
            </a:r>
          </a:p>
        </p:txBody>
      </p:sp>
      <p:sp>
        <p:nvSpPr>
          <p:cNvPr id="6" name="Slide Number Placeholder 5"/>
          <p:cNvSpPr>
            <a:spLocks noGrp="1"/>
          </p:cNvSpPr>
          <p:nvPr>
            <p:ph type="sldNum" sz="quarter" idx="12"/>
          </p:nvPr>
        </p:nvSpPr>
        <p:spPr/>
        <p:txBody>
          <a:bodyPr/>
          <a:lstStyle/>
          <a:p>
            <a:fld id="{F3601200-F4F8-4112-9686-091A7EB42428}" type="slidenum">
              <a:rPr lang="en-GB" smtClean="0"/>
              <a:t>‹#›</a:t>
            </a:fld>
            <a:endParaRPr lang="en-GB"/>
          </a:p>
        </p:txBody>
      </p:sp>
      <p:sp>
        <p:nvSpPr>
          <p:cNvPr id="9" name="Content Placeholder 2"/>
          <p:cNvSpPr>
            <a:spLocks noGrp="1"/>
          </p:cNvSpPr>
          <p:nvPr>
            <p:ph idx="13"/>
          </p:nvPr>
        </p:nvSpPr>
        <p:spPr>
          <a:xfrm>
            <a:off x="6274050" y="1727999"/>
            <a:ext cx="4865129" cy="3492000"/>
          </a:xfrm>
        </p:spPr>
        <p:txBody>
          <a:bodyPr/>
          <a:lstStyle>
            <a:lvl4pPr marL="828000">
              <a:buClr>
                <a:srgbClr val="E81D75"/>
              </a:buClr>
              <a:defRPr/>
            </a:lvl4pPr>
            <a:lvl5pPr marL="1152000">
              <a:buClr>
                <a:srgbClr val="22A63C"/>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5825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frame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6D228B3-ACDA-47B7-A57C-E43F2C7F3C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516863" y="2160000"/>
            <a:ext cx="7143186" cy="1052875"/>
          </a:xfrm>
        </p:spPr>
        <p:txBody>
          <a:bodyPr anchor="ctr" anchorCtr="0">
            <a:normAutofit/>
          </a:bodyPr>
          <a:lstStyle>
            <a:lvl1pPr algn="ctr">
              <a:defRPr sz="3400"/>
            </a:lvl1pPr>
          </a:lstStyle>
          <a:p>
            <a:r>
              <a:rPr lang="en-US"/>
              <a:t>Click to edit Master title style</a:t>
            </a:r>
            <a:endParaRPr lang="en-GB"/>
          </a:p>
        </p:txBody>
      </p:sp>
      <p:sp>
        <p:nvSpPr>
          <p:cNvPr id="3" name="Text Placeholder 2"/>
          <p:cNvSpPr>
            <a:spLocks noGrp="1"/>
          </p:cNvSpPr>
          <p:nvPr>
            <p:ph type="body" idx="1"/>
          </p:nvPr>
        </p:nvSpPr>
        <p:spPr>
          <a:xfrm>
            <a:off x="2516863" y="3445200"/>
            <a:ext cx="7143186" cy="769545"/>
          </a:xfrm>
        </p:spPr>
        <p:txBody>
          <a:bodyPr>
            <a:normAutofit/>
          </a:bodyPr>
          <a:lstStyle>
            <a:lvl1pPr marL="0" indent="0" algn="ctr">
              <a:buNone/>
              <a:defRPr sz="25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0" y="6418800"/>
            <a:ext cx="12189714" cy="252000"/>
          </a:xfrm>
        </p:spPr>
        <p:txBody>
          <a:bodyPr/>
          <a:lstStyle/>
          <a:p>
            <a:r>
              <a:rPr lang="en-GB"/>
              <a:t>Digital Support Service Model and Design January 2022</a:t>
            </a:r>
          </a:p>
        </p:txBody>
      </p:sp>
      <p:sp>
        <p:nvSpPr>
          <p:cNvPr id="6" name="Slide Number Placeholder 5"/>
          <p:cNvSpPr>
            <a:spLocks noGrp="1"/>
          </p:cNvSpPr>
          <p:nvPr>
            <p:ph type="sldNum" sz="quarter" idx="12"/>
          </p:nvPr>
        </p:nvSpPr>
        <p:spPr/>
        <p:txBody>
          <a:bodyPr/>
          <a:lstStyle/>
          <a:p>
            <a:fld id="{F3601200-F4F8-4112-9686-091A7EB42428}" type="slidenum">
              <a:rPr lang="en-GB" smtClean="0"/>
              <a:t>‹#›</a:t>
            </a:fld>
            <a:endParaRPr lang="en-GB"/>
          </a:p>
        </p:txBody>
      </p:sp>
    </p:spTree>
    <p:extLst>
      <p:ext uri="{BB962C8B-B14F-4D97-AF65-F5344CB8AC3E}">
        <p14:creationId xmlns:p14="http://schemas.microsoft.com/office/powerpoint/2010/main" val="90482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6780" y="1659600"/>
            <a:ext cx="10864800" cy="502383"/>
          </a:xfrm>
          <a:prstGeom prst="rect">
            <a:avLst/>
          </a:prstGeom>
        </p:spPr>
        <p:txBody>
          <a:bodyPr vert="horz" lIns="0" tIns="0" rIns="0" bIns="0" rtlCol="0" anchor="t" anchorCtr="0">
            <a:normAutofit/>
          </a:bodyPr>
          <a:lstStyle/>
          <a:p>
            <a:r>
              <a:rPr lang="en-US"/>
              <a:t>Click to edit Master title style</a:t>
            </a:r>
            <a:endParaRPr lang="en-GB"/>
          </a:p>
        </p:txBody>
      </p:sp>
      <p:sp>
        <p:nvSpPr>
          <p:cNvPr id="3" name="Text Placeholder 2"/>
          <p:cNvSpPr>
            <a:spLocks noGrp="1"/>
          </p:cNvSpPr>
          <p:nvPr>
            <p:ph type="body" idx="1"/>
          </p:nvPr>
        </p:nvSpPr>
        <p:spPr>
          <a:xfrm>
            <a:off x="666780" y="2305050"/>
            <a:ext cx="10864800" cy="3689456"/>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0" y="6418800"/>
            <a:ext cx="12193200" cy="252000"/>
          </a:xfrm>
          <a:prstGeom prst="rect">
            <a:avLst/>
          </a:prstGeom>
        </p:spPr>
        <p:txBody>
          <a:bodyPr vert="horz" lIns="0" tIns="0" rIns="0" bIns="0" rtlCol="0" anchor="t" anchorCtr="0"/>
          <a:lstStyle>
            <a:lvl1pPr algn="ctr">
              <a:defRPr sz="1300">
                <a:solidFill>
                  <a:schemeClr val="tx1"/>
                </a:solidFill>
                <a:latin typeface="Arial" panose="020B0604020202020204" pitchFamily="34" charset="0"/>
                <a:cs typeface="Arial" panose="020B0604020202020204" pitchFamily="34" charset="0"/>
              </a:defRPr>
            </a:lvl1pPr>
          </a:lstStyle>
          <a:p>
            <a:r>
              <a:rPr lang="en-GB"/>
              <a:t>Digital Support Service Model and Design January 2022</a:t>
            </a:r>
          </a:p>
        </p:txBody>
      </p:sp>
      <p:sp>
        <p:nvSpPr>
          <p:cNvPr id="6" name="Slide Number Placeholder 5"/>
          <p:cNvSpPr>
            <a:spLocks noGrp="1"/>
          </p:cNvSpPr>
          <p:nvPr>
            <p:ph type="sldNum" sz="quarter" idx="4"/>
          </p:nvPr>
        </p:nvSpPr>
        <p:spPr>
          <a:xfrm>
            <a:off x="11425292" y="5994505"/>
            <a:ext cx="540000" cy="252000"/>
          </a:xfrm>
          <a:prstGeom prst="rect">
            <a:avLst/>
          </a:prstGeom>
        </p:spPr>
        <p:txBody>
          <a:bodyPr vert="horz" lIns="0" tIns="0" rIns="0" bIns="0" rtlCol="0" anchor="t" anchorCtr="0"/>
          <a:lstStyle>
            <a:lvl1pPr algn="ctr">
              <a:defRPr sz="1600" b="1">
                <a:solidFill>
                  <a:srgbClr val="032D5A"/>
                </a:solidFill>
                <a:latin typeface="Arial" panose="020B0604020202020204" pitchFamily="34" charset="0"/>
                <a:cs typeface="Arial" panose="020B0604020202020204" pitchFamily="34" charset="0"/>
              </a:defRPr>
            </a:lvl1pPr>
          </a:lstStyle>
          <a:p>
            <a:fld id="{F3601200-F4F8-4112-9686-091A7EB42428}" type="slidenum">
              <a:rPr lang="en-GB" smtClean="0"/>
              <a:pPr/>
              <a:t>‹#›</a:t>
            </a:fld>
            <a:endParaRPr lang="en-GB"/>
          </a:p>
        </p:txBody>
      </p:sp>
    </p:spTree>
    <p:extLst>
      <p:ext uri="{BB962C8B-B14F-4D97-AF65-F5344CB8AC3E}">
        <p14:creationId xmlns:p14="http://schemas.microsoft.com/office/powerpoint/2010/main" val="1366835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914400" rtl="0" eaLnBrk="1" latinLnBrk="0" hangingPunct="1">
        <a:lnSpc>
          <a:spcPct val="90000"/>
        </a:lnSpc>
        <a:spcBef>
          <a:spcPct val="0"/>
        </a:spcBef>
        <a:buNone/>
        <a:defRPr sz="3400" b="0" kern="1200">
          <a:solidFill>
            <a:srgbClr val="032D5A"/>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0"/>
        </a:spcAft>
        <a:buFontTx/>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0"/>
        </a:spcAft>
        <a:buClr>
          <a:srgbClr val="0095D6"/>
        </a:buClr>
        <a:buFontTx/>
        <a:buNone/>
        <a:defRPr sz="1600" b="1" kern="1200">
          <a:solidFill>
            <a:schemeClr val="tx1"/>
          </a:solidFill>
          <a:latin typeface="Arial" panose="020B0604020202020204" pitchFamily="34" charset="0"/>
          <a:ea typeface="+mn-ea"/>
          <a:cs typeface="Arial" panose="020B0604020202020204" pitchFamily="34" charset="0"/>
        </a:defRPr>
      </a:lvl2pPr>
      <a:lvl3pPr marL="504000" indent="-180000" algn="l" defTabSz="914400" rtl="0" eaLnBrk="1" latinLnBrk="0" hangingPunct="1">
        <a:lnSpc>
          <a:spcPct val="100000"/>
        </a:lnSpc>
        <a:spcBef>
          <a:spcPts val="0"/>
        </a:spcBef>
        <a:spcAft>
          <a:spcPts val="0"/>
        </a:spcAft>
        <a:buClr>
          <a:srgbClr val="0095D6"/>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828000" indent="-180000" algn="l" defTabSz="914400" rtl="0" eaLnBrk="1" latinLnBrk="0" hangingPunct="1">
        <a:lnSpc>
          <a:spcPct val="100000"/>
        </a:lnSpc>
        <a:spcBef>
          <a:spcPts val="0"/>
        </a:spcBef>
        <a:spcAft>
          <a:spcPts val="0"/>
        </a:spcAft>
        <a:buClr>
          <a:srgbClr val="E81D75"/>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152000" indent="-180000" algn="l" defTabSz="914400" rtl="0" eaLnBrk="1" latinLnBrk="0" hangingPunct="1">
        <a:lnSpc>
          <a:spcPct val="100000"/>
        </a:lnSpc>
        <a:spcBef>
          <a:spcPts val="0"/>
        </a:spcBef>
        <a:spcAft>
          <a:spcPts val="0"/>
        </a:spcAft>
        <a:buClr>
          <a:srgbClr val="22A63C"/>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PublicEngagement@justice.gov.uk"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27DB1-35A1-C3F1-A394-2493F60B2031}"/>
              </a:ext>
            </a:extLst>
          </p:cNvPr>
          <p:cNvSpPr>
            <a:spLocks noGrp="1"/>
          </p:cNvSpPr>
          <p:nvPr>
            <p:ph type="ctrTitle"/>
          </p:nvPr>
        </p:nvSpPr>
        <p:spPr>
          <a:xfrm>
            <a:off x="687600" y="1785600"/>
            <a:ext cx="6186792" cy="1381328"/>
          </a:xfrm>
        </p:spPr>
        <p:txBody>
          <a:bodyPr anchor="b">
            <a:normAutofit/>
          </a:bodyPr>
          <a:lstStyle/>
          <a:p>
            <a:r>
              <a:rPr lang="en-GB"/>
              <a:t>Tribunals J-PEG pre-reading</a:t>
            </a:r>
          </a:p>
        </p:txBody>
      </p:sp>
      <p:sp>
        <p:nvSpPr>
          <p:cNvPr id="12" name="Subtitle 2">
            <a:extLst>
              <a:ext uri="{FF2B5EF4-FFF2-40B4-BE49-F238E27FC236}">
                <a16:creationId xmlns:a16="http://schemas.microsoft.com/office/drawing/2014/main" id="{A216CCDB-0582-2870-C2C7-A8779767F191}"/>
              </a:ext>
            </a:extLst>
          </p:cNvPr>
          <p:cNvSpPr>
            <a:spLocks noGrp="1"/>
          </p:cNvSpPr>
          <p:nvPr>
            <p:ph type="subTitle" idx="1"/>
          </p:nvPr>
        </p:nvSpPr>
        <p:spPr>
          <a:xfrm>
            <a:off x="687599" y="3222000"/>
            <a:ext cx="7324287" cy="1206229"/>
          </a:xfrm>
        </p:spPr>
        <p:txBody>
          <a:bodyPr/>
          <a:lstStyle/>
          <a:p>
            <a:r>
              <a:rPr lang="en-GB"/>
              <a:t>Pre-reading materials</a:t>
            </a:r>
            <a:endParaRPr lang="en-US"/>
          </a:p>
        </p:txBody>
      </p:sp>
      <p:sp>
        <p:nvSpPr>
          <p:cNvPr id="3" name="Subtitle 4">
            <a:extLst>
              <a:ext uri="{FF2B5EF4-FFF2-40B4-BE49-F238E27FC236}">
                <a16:creationId xmlns:a16="http://schemas.microsoft.com/office/drawing/2014/main" id="{9F3F11D1-9906-DAA5-BECA-EF1307D34C70}"/>
              </a:ext>
            </a:extLst>
          </p:cNvPr>
          <p:cNvSpPr txBox="1">
            <a:spLocks/>
          </p:cNvSpPr>
          <p:nvPr/>
        </p:nvSpPr>
        <p:spPr>
          <a:xfrm>
            <a:off x="696000" y="4483301"/>
            <a:ext cx="5400000" cy="1206229"/>
          </a:xfrm>
          <a:prstGeom prst="rect">
            <a:avLst/>
          </a:prstGeom>
        </p:spPr>
        <p:txBody>
          <a:bodyPr vert="horz" lIns="0" tIns="0" rIns="0" bIns="0" rtlCol="0" anchor="t" anchorCtr="0">
            <a:normAutofit/>
          </a:bodyPr>
          <a:lstStyle>
            <a:lvl1pPr marL="0" indent="0" algn="l" defTabSz="914400" rtl="0" eaLnBrk="1" latinLnBrk="0" hangingPunct="1">
              <a:lnSpc>
                <a:spcPct val="100000"/>
              </a:lnSpc>
              <a:spcBef>
                <a:spcPts val="0"/>
              </a:spcBef>
              <a:spcAft>
                <a:spcPts val="0"/>
              </a:spcAft>
              <a:buFontTx/>
              <a:buNone/>
              <a:defRPr sz="2400" kern="1200">
                <a:solidFill>
                  <a:srgbClr val="878787"/>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0"/>
              </a:spcBef>
              <a:spcAft>
                <a:spcPts val="0"/>
              </a:spcAft>
              <a:buClr>
                <a:srgbClr val="0095D6"/>
              </a:buClr>
              <a:buFontTx/>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100000"/>
              </a:lnSpc>
              <a:spcBef>
                <a:spcPts val="0"/>
              </a:spcBef>
              <a:spcAft>
                <a:spcPts val="0"/>
              </a:spcAft>
              <a:buClr>
                <a:srgbClr val="0095D6"/>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100000"/>
              </a:lnSpc>
              <a:spcBef>
                <a:spcPts val="0"/>
              </a:spcBef>
              <a:spcAft>
                <a:spcPts val="0"/>
              </a:spcAft>
              <a:buClr>
                <a:srgbClr val="E81D75"/>
              </a:buClr>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100000"/>
              </a:lnSpc>
              <a:spcBef>
                <a:spcPts val="0"/>
              </a:spcBef>
              <a:spcAft>
                <a:spcPts val="0"/>
              </a:spcAft>
              <a:buClr>
                <a:srgbClr val="22A63C"/>
              </a:buClr>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a:t>31</a:t>
            </a:r>
            <a:r>
              <a:rPr lang="en-GB" baseline="30000"/>
              <a:t>st</a:t>
            </a:r>
            <a:r>
              <a:rPr lang="en-GB"/>
              <a:t> January 2024</a:t>
            </a:r>
          </a:p>
          <a:p>
            <a:endParaRPr lang="en-GB" b="1"/>
          </a:p>
        </p:txBody>
      </p:sp>
    </p:spTree>
    <p:extLst>
      <p:ext uri="{BB962C8B-B14F-4D97-AF65-F5344CB8AC3E}">
        <p14:creationId xmlns:p14="http://schemas.microsoft.com/office/powerpoint/2010/main" val="586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98865-6CED-66AF-B735-70B01E04E9FA}"/>
              </a:ext>
            </a:extLst>
          </p:cNvPr>
          <p:cNvSpPr>
            <a:spLocks noGrp="1"/>
          </p:cNvSpPr>
          <p:nvPr>
            <p:ph type="title"/>
          </p:nvPr>
        </p:nvSpPr>
        <p:spPr>
          <a:xfrm>
            <a:off x="409605" y="395484"/>
            <a:ext cx="10864800" cy="502383"/>
          </a:xfrm>
        </p:spPr>
        <p:txBody>
          <a:bodyPr/>
          <a:lstStyle/>
          <a:p>
            <a:r>
              <a:rPr lang="en-GB" b="1"/>
              <a:t>Tribunal JPEG</a:t>
            </a:r>
          </a:p>
        </p:txBody>
      </p:sp>
      <p:sp>
        <p:nvSpPr>
          <p:cNvPr id="3" name="Content Placeholder 2">
            <a:extLst>
              <a:ext uri="{FF2B5EF4-FFF2-40B4-BE49-F238E27FC236}">
                <a16:creationId xmlns:a16="http://schemas.microsoft.com/office/drawing/2014/main" id="{5FCE2215-D42F-A34F-A05E-DABCC6467F29}"/>
              </a:ext>
            </a:extLst>
          </p:cNvPr>
          <p:cNvSpPr>
            <a:spLocks noGrp="1"/>
          </p:cNvSpPr>
          <p:nvPr>
            <p:ph idx="1"/>
          </p:nvPr>
        </p:nvSpPr>
        <p:spPr>
          <a:xfrm>
            <a:off x="666780" y="1314450"/>
            <a:ext cx="10864800" cy="4607583"/>
          </a:xfrm>
        </p:spPr>
        <p:txBody>
          <a:bodyPr>
            <a:normAutofit/>
          </a:bodyPr>
          <a:lstStyle/>
          <a:p>
            <a:r>
              <a:rPr lang="en-GB" sz="1400" b="1"/>
              <a:t>Meeting Structure</a:t>
            </a:r>
            <a:r>
              <a:rPr lang="en-GB" sz="1400"/>
              <a:t>: </a:t>
            </a:r>
          </a:p>
          <a:p>
            <a:endParaRPr lang="en-GB" sz="1400"/>
          </a:p>
          <a:p>
            <a:pPr marL="285750" indent="-285750">
              <a:buFont typeface="Arial" panose="020B0604020202020204" pitchFamily="34" charset="0"/>
              <a:buChar char="•"/>
            </a:pPr>
            <a:r>
              <a:rPr lang="en-GB" sz="1400"/>
              <a:t>Each meeting will cover a ‘cross-tribunal item’ at the beginning of the session, aiming to ensure that every session always has at least one item of relevance to all stakeholder members.  </a:t>
            </a:r>
            <a:br>
              <a:rPr lang="en-GB" sz="1400"/>
            </a:br>
            <a:endParaRPr lang="en-GB" sz="1400"/>
          </a:p>
          <a:p>
            <a:pPr marL="285750" indent="-285750">
              <a:buFont typeface="Arial" panose="020B0604020202020204" pitchFamily="34" charset="0"/>
              <a:buChar char="•"/>
            </a:pPr>
            <a:r>
              <a:rPr lang="en-GB" sz="1400"/>
              <a:t>The meeting will then be divided into up to four breakout rooms to cover service specific items. The services covered will be chosen depending on stakeholder interests and HMCTS needs for feedback. Most stakeholders' members specialise in one tribunal enabling us to automatically invite you to the relevant breakout room. For stakeholders where there is no tribunal specialisation, or where there are more than one tribunal interest, we will ask you to choose which room to join as we issue the agenda and pre-reading papers minimum 5 days before the meeting. </a:t>
            </a:r>
          </a:p>
          <a:p>
            <a:pPr marL="285750" indent="-285750">
              <a:buFont typeface="Arial" panose="020B0604020202020204" pitchFamily="34" charset="0"/>
              <a:buChar char="•"/>
            </a:pPr>
            <a:endParaRPr lang="en-GB" sz="1400"/>
          </a:p>
          <a:p>
            <a:r>
              <a:rPr lang="en-GB" sz="1400" b="1"/>
              <a:t>Feedback: </a:t>
            </a:r>
          </a:p>
          <a:p>
            <a:endParaRPr lang="en-GB" sz="1400"/>
          </a:p>
          <a:p>
            <a:pPr marL="285750" indent="-285750">
              <a:buFont typeface="Arial" panose="020B0604020202020204" pitchFamily="34" charset="0"/>
              <a:buChar char="•"/>
            </a:pPr>
            <a:r>
              <a:rPr lang="en-GB" sz="1400"/>
              <a:t>A short feedback survey will be sent at the end of each meeting. This will provide an opportunity for everyone to comment on how they would like us to improve the next session. </a:t>
            </a:r>
            <a:br>
              <a:rPr lang="en-GB" sz="1400"/>
            </a:br>
            <a:endParaRPr lang="en-GB" sz="1400"/>
          </a:p>
          <a:p>
            <a:pPr marL="285750" indent="-285750">
              <a:buFont typeface="Arial" panose="020B0604020202020204" pitchFamily="34" charset="0"/>
              <a:buChar char="•"/>
            </a:pPr>
            <a:r>
              <a:rPr lang="en-GB" sz="1400"/>
              <a:t>The feedback will also provide all stakeholder with the opportunity to express, either the tribunals or the specific subject matter they would like to discuss at the following session. The chairs will decide from the suggestions which items to bring, based on general demand of the group, as well as status of the work. </a:t>
            </a:r>
          </a:p>
        </p:txBody>
      </p:sp>
    </p:spTree>
    <p:extLst>
      <p:ext uri="{BB962C8B-B14F-4D97-AF65-F5344CB8AC3E}">
        <p14:creationId xmlns:p14="http://schemas.microsoft.com/office/powerpoint/2010/main" val="2858944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88AB2-AC4D-4BC9-942D-E316A8230CB3}"/>
              </a:ext>
            </a:extLst>
          </p:cNvPr>
          <p:cNvSpPr>
            <a:spLocks noGrp="1"/>
          </p:cNvSpPr>
          <p:nvPr>
            <p:ph type="title"/>
          </p:nvPr>
        </p:nvSpPr>
        <p:spPr/>
        <p:txBody>
          <a:bodyPr/>
          <a:lstStyle/>
          <a:p>
            <a:r>
              <a:rPr lang="en-GB" b="1"/>
              <a:t>Talking Points</a:t>
            </a:r>
          </a:p>
        </p:txBody>
      </p:sp>
      <p:sp>
        <p:nvSpPr>
          <p:cNvPr id="3" name="Content Placeholder 2">
            <a:extLst>
              <a:ext uri="{FF2B5EF4-FFF2-40B4-BE49-F238E27FC236}">
                <a16:creationId xmlns:a16="http://schemas.microsoft.com/office/drawing/2014/main" id="{FA1405B0-5817-492E-A154-B8E27B29F3CD}"/>
              </a:ext>
            </a:extLst>
          </p:cNvPr>
          <p:cNvSpPr>
            <a:spLocks noGrp="1"/>
          </p:cNvSpPr>
          <p:nvPr>
            <p:ph idx="1"/>
          </p:nvPr>
        </p:nvSpPr>
        <p:spPr>
          <a:xfrm>
            <a:off x="1051199" y="1625600"/>
            <a:ext cx="10080000" cy="3852333"/>
          </a:xfrm>
        </p:spPr>
        <p:txBody>
          <a:bodyPr>
            <a:normAutofit lnSpcReduction="10000"/>
          </a:bodyPr>
          <a:lstStyle/>
          <a:p>
            <a:pPr marL="285750" indent="-285750">
              <a:lnSpc>
                <a:spcPct val="110000"/>
              </a:lnSpc>
              <a:buFont typeface="Arial" panose="020B0604020202020204" pitchFamily="34" charset="0"/>
              <a:buChar char="•"/>
            </a:pPr>
            <a:r>
              <a:rPr lang="en-GB" b="1"/>
              <a:t>Terms of Reference: </a:t>
            </a:r>
            <a:r>
              <a:rPr lang="en-GB"/>
              <a:t>Are you content these are fit for purpose? Do you have any suggested changes?</a:t>
            </a:r>
          </a:p>
          <a:p>
            <a:pPr marL="285750" indent="-285750">
              <a:lnSpc>
                <a:spcPct val="110000"/>
              </a:lnSpc>
              <a:buFont typeface="Arial" panose="020B0604020202020204" pitchFamily="34" charset="0"/>
              <a:buChar char="•"/>
            </a:pPr>
            <a:endParaRPr lang="en-GB"/>
          </a:p>
          <a:p>
            <a:pPr marL="285750" indent="-285750">
              <a:lnSpc>
                <a:spcPct val="110000"/>
              </a:lnSpc>
              <a:buFont typeface="Arial" panose="020B0604020202020204" pitchFamily="34" charset="0"/>
              <a:buChar char="•"/>
            </a:pPr>
            <a:r>
              <a:rPr lang="en-GB" b="1"/>
              <a:t>Meeting format:</a:t>
            </a:r>
            <a:r>
              <a:rPr lang="en-GB"/>
              <a:t> We propose, due to the number of stakeholder members which are based across the country that all meeting are held remotely. Are you content with this? Or would you appreciate an in-person meeting?</a:t>
            </a:r>
          </a:p>
          <a:p>
            <a:pPr marL="285750" lvl="1" indent="-285750">
              <a:lnSpc>
                <a:spcPct val="110000"/>
              </a:lnSpc>
              <a:buFont typeface="Arial" panose="020B0604020202020204" pitchFamily="34" charset="0"/>
              <a:buChar char="•"/>
            </a:pPr>
            <a:endParaRPr lang="en-GB"/>
          </a:p>
          <a:p>
            <a:pPr marL="285750" lvl="1" indent="-285750">
              <a:lnSpc>
                <a:spcPct val="110000"/>
              </a:lnSpc>
              <a:buClrTx/>
              <a:buFont typeface="Arial" panose="020B0604020202020204" pitchFamily="34" charset="0"/>
              <a:buChar char="•"/>
            </a:pPr>
            <a:r>
              <a:rPr lang="en-GB"/>
              <a:t>JPEG membership: </a:t>
            </a:r>
            <a:r>
              <a:rPr lang="en-GB" b="0"/>
              <a:t>The focus is on practitioner level discussions, but also drawing on those who can provide other insights on user experience for the jurisdiction. </a:t>
            </a:r>
          </a:p>
          <a:p>
            <a:pPr marL="789750" lvl="2" indent="-285750">
              <a:lnSpc>
                <a:spcPct val="110000"/>
              </a:lnSpc>
            </a:pPr>
            <a:r>
              <a:rPr lang="en-GB"/>
              <a:t>Are there any other sectors or organisations which you think should be covered in the group’s membership? </a:t>
            </a:r>
          </a:p>
          <a:p>
            <a:pPr marL="789750" lvl="2" indent="-285750">
              <a:lnSpc>
                <a:spcPct val="110000"/>
              </a:lnSpc>
            </a:pPr>
            <a:r>
              <a:rPr lang="en-GB"/>
              <a:t>Do we need to look at the balance of organisations on the group? For example, between local &amp; national; generalist &amp; specialist; and practitioner &amp; other stakeholders</a:t>
            </a:r>
          </a:p>
          <a:p>
            <a:pPr marL="789750" lvl="2" indent="-285750">
              <a:lnSpc>
                <a:spcPct val="110000"/>
              </a:lnSpc>
            </a:pPr>
            <a:endParaRPr lang="en-GB"/>
          </a:p>
          <a:p>
            <a:pPr marL="285750" lvl="1" indent="-285750">
              <a:lnSpc>
                <a:spcPct val="110000"/>
              </a:lnSpc>
              <a:buFont typeface="Arial" panose="020B0604020202020204" pitchFamily="34" charset="0"/>
              <a:buChar char="•"/>
            </a:pPr>
            <a:r>
              <a:rPr lang="en-GB"/>
              <a:t>Meeting Topics: </a:t>
            </a:r>
            <a:r>
              <a:rPr lang="en-GB" b="0"/>
              <a:t>We will bring key pieces of work to the group, but we also want you to be able to suggest agenda items. What things matter most to the public user that we could discuss? </a:t>
            </a:r>
            <a:endParaRPr lang="en-GB"/>
          </a:p>
        </p:txBody>
      </p:sp>
      <p:sp>
        <p:nvSpPr>
          <p:cNvPr id="4" name="Content Placeholder 2">
            <a:extLst>
              <a:ext uri="{FF2B5EF4-FFF2-40B4-BE49-F238E27FC236}">
                <a16:creationId xmlns:a16="http://schemas.microsoft.com/office/drawing/2014/main" id="{4EE0CBE4-7C82-3AD6-3000-F8CDF4C9E6BA}"/>
              </a:ext>
            </a:extLst>
          </p:cNvPr>
          <p:cNvSpPr txBox="1">
            <a:spLocks/>
          </p:cNvSpPr>
          <p:nvPr/>
        </p:nvSpPr>
        <p:spPr>
          <a:xfrm>
            <a:off x="975740" y="5705475"/>
            <a:ext cx="10080000" cy="390803"/>
          </a:xfrm>
          <a:prstGeom prst="rect">
            <a:avLst/>
          </a:prstGeom>
        </p:spPr>
        <p:txBody>
          <a:bodyPr vert="horz" lIns="0" tIns="0" rIns="0" bIns="0" rtlCol="0" anchor="t" anchorCtr="0">
            <a:normAutofit/>
          </a:bodyPr>
          <a:lstStyle>
            <a:lvl1pPr marL="0" indent="0" algn="l" defTabSz="914400" rtl="0" eaLnBrk="1" latinLnBrk="0" hangingPunct="1">
              <a:lnSpc>
                <a:spcPct val="100000"/>
              </a:lnSpc>
              <a:spcBef>
                <a:spcPts val="0"/>
              </a:spcBef>
              <a:spcAft>
                <a:spcPts val="0"/>
              </a:spcAft>
              <a:buFontTx/>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0"/>
              </a:spcAft>
              <a:buClr>
                <a:srgbClr val="0095D6"/>
              </a:buClr>
              <a:buFontTx/>
              <a:buNone/>
              <a:defRPr sz="1600" b="1" kern="1200">
                <a:solidFill>
                  <a:schemeClr val="tx1"/>
                </a:solidFill>
                <a:latin typeface="Arial" panose="020B0604020202020204" pitchFamily="34" charset="0"/>
                <a:ea typeface="+mn-ea"/>
                <a:cs typeface="Arial" panose="020B0604020202020204" pitchFamily="34" charset="0"/>
              </a:defRPr>
            </a:lvl2pPr>
            <a:lvl3pPr marL="504000" indent="-180000" algn="l" defTabSz="914400" rtl="0" eaLnBrk="1" latinLnBrk="0" hangingPunct="1">
              <a:lnSpc>
                <a:spcPct val="100000"/>
              </a:lnSpc>
              <a:spcBef>
                <a:spcPts val="0"/>
              </a:spcBef>
              <a:spcAft>
                <a:spcPts val="0"/>
              </a:spcAft>
              <a:buClr>
                <a:srgbClr val="0095D6"/>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828000" indent="-180000" algn="l" defTabSz="914400" rtl="0" eaLnBrk="1" latinLnBrk="0" hangingPunct="1">
              <a:lnSpc>
                <a:spcPct val="100000"/>
              </a:lnSpc>
              <a:spcBef>
                <a:spcPts val="0"/>
              </a:spcBef>
              <a:spcAft>
                <a:spcPts val="0"/>
              </a:spcAft>
              <a:buClr>
                <a:srgbClr val="E81D75"/>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152000" indent="-180000" algn="l" defTabSz="914400" rtl="0" eaLnBrk="1" latinLnBrk="0" hangingPunct="1">
              <a:lnSpc>
                <a:spcPct val="100000"/>
              </a:lnSpc>
              <a:spcBef>
                <a:spcPts val="0"/>
              </a:spcBef>
              <a:spcAft>
                <a:spcPts val="0"/>
              </a:spcAft>
              <a:buClr>
                <a:srgbClr val="22A63C"/>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b="1"/>
              <a:t>Any other questions or comments?</a:t>
            </a:r>
          </a:p>
        </p:txBody>
      </p:sp>
    </p:spTree>
    <p:extLst>
      <p:ext uri="{BB962C8B-B14F-4D97-AF65-F5344CB8AC3E}">
        <p14:creationId xmlns:p14="http://schemas.microsoft.com/office/powerpoint/2010/main" val="2253617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BCD41-7BA4-4C44-A13E-BFA9C5C6CD96}"/>
              </a:ext>
            </a:extLst>
          </p:cNvPr>
          <p:cNvSpPr>
            <a:spLocks noGrp="1"/>
          </p:cNvSpPr>
          <p:nvPr>
            <p:ph type="ctrTitle"/>
          </p:nvPr>
        </p:nvSpPr>
        <p:spPr>
          <a:xfrm>
            <a:off x="687600" y="1342254"/>
            <a:ext cx="9389274" cy="2302093"/>
          </a:xfrm>
        </p:spPr>
        <p:txBody>
          <a:bodyPr>
            <a:normAutofit/>
          </a:bodyPr>
          <a:lstStyle/>
          <a:p>
            <a:pPr>
              <a:lnSpc>
                <a:spcPct val="150000"/>
              </a:lnSpc>
            </a:pPr>
            <a:r>
              <a:rPr lang="en-GB" sz="3100"/>
              <a:t>Breakout Room 4</a:t>
            </a:r>
            <a:br>
              <a:rPr lang="en-GB" sz="3100" b="1"/>
            </a:br>
            <a:r>
              <a:rPr lang="en-GB" sz="3100" b="1"/>
              <a:t>Employment Tribunal Project </a:t>
            </a:r>
            <a:br>
              <a:rPr lang="en-GB" sz="3100" b="1"/>
            </a:br>
            <a:r>
              <a:rPr lang="en-GB" sz="3100" b="1">
                <a:solidFill>
                  <a:schemeClr val="accent1"/>
                </a:solidFill>
              </a:rPr>
              <a:t>Litigant in person portal</a:t>
            </a:r>
          </a:p>
        </p:txBody>
      </p:sp>
    </p:spTree>
    <p:extLst>
      <p:ext uri="{BB962C8B-B14F-4D97-AF65-F5344CB8AC3E}">
        <p14:creationId xmlns:p14="http://schemas.microsoft.com/office/powerpoint/2010/main" val="3838283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FB3CA-331C-4448-8F34-77A79D32CD5A}"/>
              </a:ext>
            </a:extLst>
          </p:cNvPr>
          <p:cNvSpPr>
            <a:spLocks noGrp="1"/>
          </p:cNvSpPr>
          <p:nvPr>
            <p:ph type="title"/>
          </p:nvPr>
        </p:nvSpPr>
        <p:spPr/>
        <p:txBody>
          <a:bodyPr>
            <a:normAutofit/>
          </a:bodyPr>
          <a:lstStyle/>
          <a:p>
            <a:r>
              <a:rPr lang="en-GB" b="1">
                <a:latin typeface="Arial"/>
                <a:cs typeface="Arial"/>
              </a:rPr>
              <a:t>Introduction/Background/Key Themes</a:t>
            </a:r>
          </a:p>
        </p:txBody>
      </p:sp>
      <p:sp>
        <p:nvSpPr>
          <p:cNvPr id="3" name="Content Placeholder 2">
            <a:extLst>
              <a:ext uri="{FF2B5EF4-FFF2-40B4-BE49-F238E27FC236}">
                <a16:creationId xmlns:a16="http://schemas.microsoft.com/office/drawing/2014/main" id="{B44C72DE-B523-40D9-BC71-1E02E3ED811B}"/>
              </a:ext>
            </a:extLst>
          </p:cNvPr>
          <p:cNvSpPr>
            <a:spLocks noGrp="1"/>
          </p:cNvSpPr>
          <p:nvPr>
            <p:ph idx="1"/>
          </p:nvPr>
        </p:nvSpPr>
        <p:spPr>
          <a:xfrm>
            <a:off x="1095587" y="2102400"/>
            <a:ext cx="10205686" cy="2423184"/>
          </a:xfrm>
        </p:spPr>
        <p:txBody>
          <a:bodyPr>
            <a:normAutofit lnSpcReduction="10000"/>
          </a:bodyPr>
          <a:lstStyle/>
          <a:p>
            <a:pPr algn="l"/>
            <a:r>
              <a:rPr lang="en-GB" sz="1800" b="1" dirty="0"/>
              <a:t>In line with the HMCTS Reform Programme, </a:t>
            </a:r>
            <a:r>
              <a:rPr lang="en-GB" sz="1800" b="0" i="0" dirty="0">
                <a:solidFill>
                  <a:srgbClr val="0B0C0C"/>
                </a:solidFill>
                <a:effectLst/>
              </a:rPr>
              <a:t>We’re designing a digital system for the employment tribunal to make the process simple, fair and accessible for all users.</a:t>
            </a:r>
          </a:p>
          <a:p>
            <a:pPr algn="l"/>
            <a:endParaRPr lang="en-GB" sz="1800" b="0" i="0" dirty="0">
              <a:solidFill>
                <a:srgbClr val="0B0C0C"/>
              </a:solidFill>
              <a:effectLst/>
            </a:endParaRPr>
          </a:p>
          <a:p>
            <a:pPr algn="l"/>
            <a:r>
              <a:rPr lang="en-GB" sz="1800" b="0" i="0" dirty="0">
                <a:solidFill>
                  <a:srgbClr val="0B0C0C"/>
                </a:solidFill>
                <a:effectLst/>
              </a:rPr>
              <a:t>We’ll reduce the need for paper from employment tribunal claims (while retaining the ability to submit claims offline) by creating an effective digital system. Users will be able to manage evidence and present cases and will be designed around those who use it.</a:t>
            </a:r>
          </a:p>
          <a:p>
            <a:pPr algn="l"/>
            <a:endParaRPr lang="en-GB" sz="1800" b="0" i="0" dirty="0">
              <a:solidFill>
                <a:srgbClr val="0B0C0C"/>
              </a:solidFill>
              <a:effectLst/>
            </a:endParaRPr>
          </a:p>
          <a:p>
            <a:pPr algn="l"/>
            <a:r>
              <a:rPr lang="en-GB" sz="1800" b="0" i="0" dirty="0">
                <a:solidFill>
                  <a:srgbClr val="0B0C0C"/>
                </a:solidFill>
                <a:effectLst/>
              </a:rPr>
              <a:t>We want to make sure that people working across tribunals have access to the correct information in a timely manner.</a:t>
            </a:r>
          </a:p>
          <a:p>
            <a:pPr marL="285750" indent="-285750">
              <a:lnSpc>
                <a:spcPct val="120000"/>
              </a:lnSpc>
              <a:buFont typeface="Arial" panose="020B0604020202020204" pitchFamily="34" charset="0"/>
              <a:buChar char="•"/>
            </a:pPr>
            <a:endParaRPr lang="en-GB" sz="1400" b="1" dirty="0">
              <a:latin typeface="Arial"/>
              <a:cs typeface="Arial"/>
            </a:endParaRPr>
          </a:p>
          <a:p>
            <a:pPr marL="285750" indent="-285750">
              <a:lnSpc>
                <a:spcPct val="120000"/>
              </a:lnSpc>
              <a:buFont typeface="Arial" panose="020B0604020202020204" pitchFamily="34" charset="0"/>
              <a:buChar char="•"/>
            </a:pPr>
            <a:endParaRPr lang="en-GB" sz="1400" b="1" dirty="0">
              <a:latin typeface="Arial"/>
              <a:cs typeface="Arial"/>
            </a:endParaRPr>
          </a:p>
          <a:p>
            <a:pPr>
              <a:lnSpc>
                <a:spcPct val="120000"/>
              </a:lnSpc>
            </a:pPr>
            <a:endParaRPr lang="en-GB" sz="1400" b="1" dirty="0">
              <a:latin typeface="Arial"/>
              <a:cs typeface="Arial"/>
            </a:endParaRPr>
          </a:p>
        </p:txBody>
      </p:sp>
    </p:spTree>
    <p:extLst>
      <p:ext uri="{BB962C8B-B14F-4D97-AF65-F5344CB8AC3E}">
        <p14:creationId xmlns:p14="http://schemas.microsoft.com/office/powerpoint/2010/main" val="94749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FB3CA-331C-4448-8F34-77A79D32CD5A}"/>
              </a:ext>
            </a:extLst>
          </p:cNvPr>
          <p:cNvSpPr>
            <a:spLocks noGrp="1"/>
          </p:cNvSpPr>
          <p:nvPr>
            <p:ph type="title"/>
          </p:nvPr>
        </p:nvSpPr>
        <p:spPr/>
        <p:txBody>
          <a:bodyPr>
            <a:normAutofit/>
          </a:bodyPr>
          <a:lstStyle/>
          <a:p>
            <a:pPr algn="l"/>
            <a:r>
              <a:rPr lang="en-GB" b="1" i="0">
                <a:solidFill>
                  <a:srgbClr val="0B0C0C"/>
                </a:solidFill>
                <a:effectLst/>
              </a:rPr>
              <a:t>Main outcomes</a:t>
            </a:r>
          </a:p>
        </p:txBody>
      </p:sp>
      <p:sp>
        <p:nvSpPr>
          <p:cNvPr id="3" name="Content Placeholder 2">
            <a:extLst>
              <a:ext uri="{FF2B5EF4-FFF2-40B4-BE49-F238E27FC236}">
                <a16:creationId xmlns:a16="http://schemas.microsoft.com/office/drawing/2014/main" id="{B44C72DE-B523-40D9-BC71-1E02E3ED811B}"/>
              </a:ext>
            </a:extLst>
          </p:cNvPr>
          <p:cNvSpPr>
            <a:spLocks noGrp="1"/>
          </p:cNvSpPr>
          <p:nvPr>
            <p:ph idx="1"/>
          </p:nvPr>
        </p:nvSpPr>
        <p:spPr>
          <a:xfrm>
            <a:off x="1051199" y="1618270"/>
            <a:ext cx="10321096" cy="4032721"/>
          </a:xfrm>
        </p:spPr>
        <p:txBody>
          <a:bodyPr>
            <a:noAutofit/>
          </a:bodyPr>
          <a:lstStyle/>
          <a:p>
            <a:pPr>
              <a:lnSpc>
                <a:spcPct val="120000"/>
              </a:lnSpc>
              <a:spcAft>
                <a:spcPts val="400"/>
              </a:spcAft>
            </a:pPr>
            <a:r>
              <a:rPr lang="en-GB" sz="1400" dirty="0">
                <a:latin typeface="Arial"/>
                <a:cs typeface="Arial"/>
              </a:rPr>
              <a:t>We’ve achieved several main outcomes so far, including:</a:t>
            </a:r>
          </a:p>
          <a:p>
            <a:pPr marL="285750" indent="-285750">
              <a:lnSpc>
                <a:spcPct val="120000"/>
              </a:lnSpc>
              <a:spcAft>
                <a:spcPts val="400"/>
              </a:spcAft>
              <a:buFont typeface="Arial" panose="020B0604020202020204" pitchFamily="34" charset="0"/>
              <a:buChar char="•"/>
            </a:pPr>
            <a:r>
              <a:rPr lang="en-GB" sz="1400" dirty="0">
                <a:latin typeface="Arial"/>
                <a:cs typeface="Arial"/>
              </a:rPr>
              <a:t>user researchers working closely with the project team, staff, legal professionals and the judiciary to inform the technical build stage of our reform service - starting with the litigant in person journey for single claimants.</a:t>
            </a:r>
          </a:p>
          <a:p>
            <a:pPr marL="285750" indent="-285750">
              <a:lnSpc>
                <a:spcPct val="120000"/>
              </a:lnSpc>
              <a:spcAft>
                <a:spcPts val="400"/>
              </a:spcAft>
              <a:buFont typeface="Arial" panose="020B0604020202020204" pitchFamily="34" charset="0"/>
              <a:buChar char="•"/>
            </a:pPr>
            <a:r>
              <a:rPr lang="en-GB" sz="1400" dirty="0">
                <a:latin typeface="Arial"/>
                <a:cs typeface="Arial"/>
              </a:rPr>
              <a:t>user researchers working with external stakeholders such as </a:t>
            </a:r>
            <a:r>
              <a:rPr lang="en-GB" sz="1400" dirty="0" err="1">
                <a:latin typeface="Arial"/>
                <a:cs typeface="Arial"/>
              </a:rPr>
              <a:t>Acas</a:t>
            </a:r>
            <a:r>
              <a:rPr lang="en-GB" sz="1400" dirty="0">
                <a:latin typeface="Arial"/>
                <a:cs typeface="Arial"/>
              </a:rPr>
              <a:t>, the Department for Business and Trade (DBT) and legal professionals to provide feedback on the latest design work</a:t>
            </a:r>
          </a:p>
          <a:p>
            <a:pPr marL="285750" indent="-285750">
              <a:lnSpc>
                <a:spcPct val="120000"/>
              </a:lnSpc>
              <a:spcAft>
                <a:spcPts val="400"/>
              </a:spcAft>
              <a:buFont typeface="Arial" panose="020B0604020202020204" pitchFamily="34" charset="0"/>
              <a:buChar char="•"/>
            </a:pPr>
            <a:r>
              <a:rPr lang="en-GB" sz="1400" dirty="0">
                <a:latin typeface="Arial"/>
                <a:cs typeface="Arial"/>
              </a:rPr>
              <a:t>the release of a new ET1 application form for litigants in person (</a:t>
            </a:r>
            <a:r>
              <a:rPr lang="en-GB" sz="1400" dirty="0" err="1">
                <a:latin typeface="Arial"/>
                <a:cs typeface="Arial"/>
              </a:rPr>
              <a:t>LiP</a:t>
            </a:r>
            <a:r>
              <a:rPr lang="en-GB" sz="1400" dirty="0">
                <a:latin typeface="Arial"/>
                <a:cs typeface="Arial"/>
              </a:rPr>
              <a:t>) using an online portal at four early adopter sites - Leeds, Glasgow, Bristol and Nottingham. This gives the </a:t>
            </a:r>
            <a:r>
              <a:rPr lang="en-GB" sz="1400" dirty="0" err="1">
                <a:latin typeface="Arial"/>
                <a:cs typeface="Arial"/>
              </a:rPr>
              <a:t>LiP</a:t>
            </a:r>
            <a:r>
              <a:rPr lang="en-GB" sz="1400" dirty="0">
                <a:latin typeface="Arial"/>
                <a:cs typeface="Arial"/>
              </a:rPr>
              <a:t> claimants access to the new portal to view the status of their claim as it progresses through the system</a:t>
            </a:r>
          </a:p>
          <a:p>
            <a:pPr marL="285750" indent="-285750">
              <a:lnSpc>
                <a:spcPct val="120000"/>
              </a:lnSpc>
              <a:spcAft>
                <a:spcPts val="400"/>
              </a:spcAft>
              <a:buFont typeface="Arial" panose="020B0604020202020204" pitchFamily="34" charset="0"/>
              <a:buChar char="•"/>
            </a:pPr>
            <a:r>
              <a:rPr lang="en-GB" sz="1400" dirty="0">
                <a:latin typeface="Arial"/>
                <a:cs typeface="Arial"/>
              </a:rPr>
              <a:t>a new process for represented respondents to submit the ET3 response form via the </a:t>
            </a:r>
            <a:r>
              <a:rPr lang="en-GB" sz="1400" dirty="0" err="1">
                <a:latin typeface="Arial"/>
                <a:cs typeface="Arial"/>
              </a:rPr>
              <a:t>MyHMCTS</a:t>
            </a:r>
            <a:r>
              <a:rPr lang="en-GB" sz="1400" dirty="0">
                <a:latin typeface="Arial"/>
                <a:cs typeface="Arial"/>
              </a:rPr>
              <a:t> portal at the four early adopter sites.</a:t>
            </a:r>
          </a:p>
          <a:p>
            <a:pPr marL="285750" indent="-285750">
              <a:lnSpc>
                <a:spcPct val="120000"/>
              </a:lnSpc>
              <a:spcAft>
                <a:spcPts val="400"/>
              </a:spcAft>
              <a:buFont typeface="Arial" panose="020B0604020202020204" pitchFamily="34" charset="0"/>
              <a:buChar char="•"/>
            </a:pPr>
            <a:r>
              <a:rPr lang="en-GB" sz="1400" dirty="0">
                <a:latin typeface="Arial"/>
                <a:cs typeface="Arial"/>
              </a:rPr>
              <a:t>Case Progression which allows claimants and respondents within the current Reform criteria to submit various applications online, at four early adopter sites, rather than by email or post.</a:t>
            </a:r>
          </a:p>
        </p:txBody>
      </p:sp>
    </p:spTree>
    <p:extLst>
      <p:ext uri="{BB962C8B-B14F-4D97-AF65-F5344CB8AC3E}">
        <p14:creationId xmlns:p14="http://schemas.microsoft.com/office/powerpoint/2010/main" val="534997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FB3CA-331C-4448-8F34-77A79D32CD5A}"/>
              </a:ext>
            </a:extLst>
          </p:cNvPr>
          <p:cNvSpPr>
            <a:spLocks noGrp="1"/>
          </p:cNvSpPr>
          <p:nvPr>
            <p:ph type="title"/>
          </p:nvPr>
        </p:nvSpPr>
        <p:spPr/>
        <p:txBody>
          <a:bodyPr>
            <a:normAutofit/>
          </a:bodyPr>
          <a:lstStyle/>
          <a:p>
            <a:r>
              <a:rPr lang="en-GB" b="1">
                <a:latin typeface="Arial"/>
                <a:cs typeface="Arial"/>
              </a:rPr>
              <a:t>The Projects approach:</a:t>
            </a:r>
          </a:p>
        </p:txBody>
      </p:sp>
      <p:sp>
        <p:nvSpPr>
          <p:cNvPr id="3" name="Content Placeholder 2">
            <a:extLst>
              <a:ext uri="{FF2B5EF4-FFF2-40B4-BE49-F238E27FC236}">
                <a16:creationId xmlns:a16="http://schemas.microsoft.com/office/drawing/2014/main" id="{B44C72DE-B523-40D9-BC71-1E02E3ED811B}"/>
              </a:ext>
            </a:extLst>
          </p:cNvPr>
          <p:cNvSpPr>
            <a:spLocks noGrp="1"/>
          </p:cNvSpPr>
          <p:nvPr>
            <p:ph idx="1"/>
          </p:nvPr>
        </p:nvSpPr>
        <p:spPr>
          <a:xfrm>
            <a:off x="1527716" y="1605334"/>
            <a:ext cx="9578899" cy="3886417"/>
          </a:xfrm>
        </p:spPr>
        <p:txBody>
          <a:bodyPr>
            <a:normAutofit fontScale="85000" lnSpcReduction="20000"/>
          </a:bodyPr>
          <a:lstStyle/>
          <a:p>
            <a:pPr>
              <a:lnSpc>
                <a:spcPct val="120000"/>
              </a:lnSpc>
              <a:spcAft>
                <a:spcPts val="400"/>
              </a:spcAft>
            </a:pPr>
            <a:r>
              <a:rPr lang="en-GB" sz="1800">
                <a:latin typeface="Arial"/>
                <a:cs typeface="Arial"/>
              </a:rPr>
              <a:t>The Project is currently in the testing phase in 4 ‘early adopter’ sites. The aim is to build a working version of the service based on our early designs. </a:t>
            </a:r>
          </a:p>
          <a:p>
            <a:pPr>
              <a:lnSpc>
                <a:spcPct val="120000"/>
              </a:lnSpc>
              <a:spcAft>
                <a:spcPts val="400"/>
              </a:spcAft>
            </a:pPr>
            <a:endParaRPr lang="en-GB" sz="1800">
              <a:latin typeface="Arial"/>
              <a:cs typeface="Arial"/>
            </a:endParaRPr>
          </a:p>
          <a:p>
            <a:pPr>
              <a:lnSpc>
                <a:spcPct val="120000"/>
              </a:lnSpc>
              <a:spcAft>
                <a:spcPts val="400"/>
              </a:spcAft>
            </a:pPr>
            <a:r>
              <a:rPr lang="en-GB" sz="1800">
                <a:latin typeface="Arial"/>
                <a:cs typeface="Arial"/>
              </a:rPr>
              <a:t>Testing allows us to:</a:t>
            </a:r>
          </a:p>
          <a:p>
            <a:pPr marL="285750" indent="-285750">
              <a:lnSpc>
                <a:spcPct val="120000"/>
              </a:lnSpc>
              <a:spcAft>
                <a:spcPts val="400"/>
              </a:spcAft>
              <a:buFont typeface="Arial" panose="020B0604020202020204" pitchFamily="34" charset="0"/>
              <a:buChar char="•"/>
            </a:pPr>
            <a:r>
              <a:rPr lang="en-GB" sz="1800">
                <a:latin typeface="Arial"/>
                <a:cs typeface="Arial"/>
              </a:rPr>
              <a:t>have more control over the type of user.</a:t>
            </a:r>
          </a:p>
          <a:p>
            <a:pPr marL="285750" indent="-285750">
              <a:lnSpc>
                <a:spcPct val="120000"/>
              </a:lnSpc>
              <a:spcAft>
                <a:spcPts val="400"/>
              </a:spcAft>
              <a:buFont typeface="Arial" panose="020B0604020202020204" pitchFamily="34" charset="0"/>
              <a:buChar char="•"/>
            </a:pPr>
            <a:r>
              <a:rPr lang="en-GB" sz="1800">
                <a:latin typeface="Arial"/>
                <a:cs typeface="Arial"/>
              </a:rPr>
              <a:t>restrict the volume of transactions.</a:t>
            </a:r>
          </a:p>
          <a:p>
            <a:pPr marL="285750" indent="-285750">
              <a:lnSpc>
                <a:spcPct val="120000"/>
              </a:lnSpc>
              <a:spcAft>
                <a:spcPts val="400"/>
              </a:spcAft>
              <a:buFont typeface="Arial" panose="020B0604020202020204" pitchFamily="34" charset="0"/>
              <a:buChar char="•"/>
            </a:pPr>
            <a:r>
              <a:rPr lang="en-GB" sz="1800">
                <a:latin typeface="Arial"/>
                <a:cs typeface="Arial"/>
              </a:rPr>
              <a:t>It results in quicker feedback before we roll the service out to a wider audience.</a:t>
            </a:r>
          </a:p>
          <a:p>
            <a:pPr marL="285750" indent="-285750">
              <a:lnSpc>
                <a:spcPct val="120000"/>
              </a:lnSpc>
              <a:spcAft>
                <a:spcPts val="400"/>
              </a:spcAft>
              <a:buFont typeface="Arial" panose="020B0604020202020204" pitchFamily="34" charset="0"/>
              <a:buChar char="•"/>
            </a:pPr>
            <a:endParaRPr lang="en-GB" sz="1800">
              <a:latin typeface="Arial"/>
              <a:cs typeface="Arial"/>
            </a:endParaRPr>
          </a:p>
          <a:p>
            <a:pPr>
              <a:lnSpc>
                <a:spcPct val="120000"/>
              </a:lnSpc>
              <a:spcAft>
                <a:spcPts val="400"/>
              </a:spcAft>
            </a:pPr>
            <a:r>
              <a:rPr lang="en-GB" sz="1800">
                <a:latin typeface="Arial"/>
                <a:cs typeface="Arial"/>
              </a:rPr>
              <a:t>The releases to date will test the reform technology with a limited number of eligible claims at the four early adopter sites. The focus is on claims issued by a litigant in person using the enhanced ET1 (claim form) claim journey, and legally represented respondents using the new online ET3 (response form) response journey, with both being able to submit various applications online.</a:t>
            </a:r>
          </a:p>
          <a:p>
            <a:pPr>
              <a:lnSpc>
                <a:spcPct val="120000"/>
              </a:lnSpc>
              <a:spcAft>
                <a:spcPts val="400"/>
              </a:spcAft>
            </a:pPr>
            <a:endParaRPr lang="en-GB" sz="1800">
              <a:latin typeface="Arial"/>
              <a:cs typeface="Arial"/>
            </a:endParaRPr>
          </a:p>
          <a:p>
            <a:pPr>
              <a:lnSpc>
                <a:spcPct val="120000"/>
              </a:lnSpc>
              <a:spcAft>
                <a:spcPts val="400"/>
              </a:spcAft>
            </a:pPr>
            <a:r>
              <a:rPr lang="en-GB" sz="1800">
                <a:latin typeface="Arial"/>
                <a:cs typeface="Arial"/>
              </a:rPr>
              <a:t>It will also enable a new way of working for our staff and judiciary, so that they can action the ‘acceptance’ and ‘vetting’ stages for single claims on the Open Track more quickly.</a:t>
            </a:r>
          </a:p>
        </p:txBody>
      </p:sp>
    </p:spTree>
    <p:extLst>
      <p:ext uri="{BB962C8B-B14F-4D97-AF65-F5344CB8AC3E}">
        <p14:creationId xmlns:p14="http://schemas.microsoft.com/office/powerpoint/2010/main" val="6293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60D64-3770-C3AA-816F-9DDF2CF1445F}"/>
              </a:ext>
            </a:extLst>
          </p:cNvPr>
          <p:cNvSpPr>
            <a:spLocks noGrp="1"/>
          </p:cNvSpPr>
          <p:nvPr>
            <p:ph type="title"/>
          </p:nvPr>
        </p:nvSpPr>
        <p:spPr/>
        <p:txBody>
          <a:bodyPr/>
          <a:lstStyle/>
          <a:p>
            <a:r>
              <a:rPr lang="en-GB" b="1">
                <a:latin typeface="Arial"/>
                <a:cs typeface="Arial"/>
              </a:rPr>
              <a:t>The Projects approach:</a:t>
            </a:r>
            <a:endParaRPr lang="en-GB" b="1"/>
          </a:p>
        </p:txBody>
      </p:sp>
      <p:sp>
        <p:nvSpPr>
          <p:cNvPr id="3" name="Content Placeholder 2">
            <a:extLst>
              <a:ext uri="{FF2B5EF4-FFF2-40B4-BE49-F238E27FC236}">
                <a16:creationId xmlns:a16="http://schemas.microsoft.com/office/drawing/2014/main" id="{62DB0741-25F7-8DA5-57EE-4EEC3F1FCC2E}"/>
              </a:ext>
            </a:extLst>
          </p:cNvPr>
          <p:cNvSpPr>
            <a:spLocks noGrp="1"/>
          </p:cNvSpPr>
          <p:nvPr>
            <p:ph idx="1"/>
          </p:nvPr>
        </p:nvSpPr>
        <p:spPr>
          <a:xfrm>
            <a:off x="1380383" y="1558294"/>
            <a:ext cx="10080000" cy="4623050"/>
          </a:xfrm>
        </p:spPr>
        <p:txBody>
          <a:bodyPr>
            <a:normAutofit/>
          </a:bodyPr>
          <a:lstStyle/>
          <a:p>
            <a:pPr>
              <a:lnSpc>
                <a:spcPct val="120000"/>
              </a:lnSpc>
              <a:spcAft>
                <a:spcPts val="400"/>
              </a:spcAft>
            </a:pPr>
            <a:r>
              <a:rPr lang="en-GB" sz="1400">
                <a:latin typeface="Arial"/>
                <a:cs typeface="Arial"/>
              </a:rPr>
              <a:t>The Project is currently preparing for transitioning to a live service. Currently it is being used at small scale pilot, enabling us to quickly collect feedback and adapt accordingly. The service is not currently open to everyone, we have restricted access to 4 sites (Nottingham, Glasgow, Bristol and Leeds This enables us to:</a:t>
            </a:r>
          </a:p>
          <a:p>
            <a:pPr marL="285750" indent="-285750">
              <a:lnSpc>
                <a:spcPct val="120000"/>
              </a:lnSpc>
              <a:spcAft>
                <a:spcPts val="400"/>
              </a:spcAft>
              <a:buFont typeface="Arial" panose="020B0604020202020204" pitchFamily="34" charset="0"/>
              <a:buChar char="•"/>
            </a:pPr>
            <a:r>
              <a:rPr lang="en-GB" sz="1400">
                <a:latin typeface="Arial"/>
                <a:cs typeface="Arial"/>
              </a:rPr>
              <a:t>have more control over the type of user.</a:t>
            </a:r>
          </a:p>
          <a:p>
            <a:pPr marL="285750" indent="-285750">
              <a:lnSpc>
                <a:spcPct val="120000"/>
              </a:lnSpc>
              <a:spcAft>
                <a:spcPts val="400"/>
              </a:spcAft>
              <a:buFont typeface="Arial" panose="020B0604020202020204" pitchFamily="34" charset="0"/>
              <a:buChar char="•"/>
            </a:pPr>
            <a:r>
              <a:rPr lang="en-GB" sz="1400">
                <a:latin typeface="Arial"/>
                <a:cs typeface="Arial"/>
              </a:rPr>
              <a:t>restrict the volume of transactions.</a:t>
            </a:r>
          </a:p>
          <a:p>
            <a:pPr marL="285750" indent="-285750">
              <a:lnSpc>
                <a:spcPct val="120000"/>
              </a:lnSpc>
              <a:spcAft>
                <a:spcPts val="400"/>
              </a:spcAft>
              <a:buFont typeface="Arial" panose="020B0604020202020204" pitchFamily="34" charset="0"/>
              <a:buChar char="•"/>
            </a:pPr>
            <a:r>
              <a:rPr lang="en-GB" sz="1400">
                <a:latin typeface="Arial"/>
                <a:cs typeface="Arial"/>
              </a:rPr>
              <a:t>It results in quicker feedback before we roll the service out to a wider audience.</a:t>
            </a:r>
          </a:p>
          <a:p>
            <a:pPr marL="285750" indent="-285750">
              <a:lnSpc>
                <a:spcPct val="120000"/>
              </a:lnSpc>
              <a:spcAft>
                <a:spcPts val="400"/>
              </a:spcAft>
              <a:buFont typeface="Arial" panose="020B0604020202020204" pitchFamily="34" charset="0"/>
              <a:buChar char="•"/>
            </a:pPr>
            <a:endParaRPr lang="en-GB" sz="1400">
              <a:latin typeface="Arial"/>
              <a:cs typeface="Arial"/>
            </a:endParaRPr>
          </a:p>
          <a:p>
            <a:pPr>
              <a:lnSpc>
                <a:spcPct val="120000"/>
              </a:lnSpc>
              <a:spcAft>
                <a:spcPts val="400"/>
              </a:spcAft>
            </a:pPr>
            <a:r>
              <a:rPr lang="en-GB" sz="1400">
                <a:latin typeface="Arial"/>
                <a:cs typeface="Arial"/>
              </a:rPr>
              <a:t>The releases to date will test the reform technology with a limited number of eligible claims at the four early adopter sites. The focus is on:</a:t>
            </a:r>
          </a:p>
          <a:p>
            <a:pPr marL="342900" indent="-342900">
              <a:lnSpc>
                <a:spcPct val="120000"/>
              </a:lnSpc>
              <a:spcAft>
                <a:spcPts val="400"/>
              </a:spcAft>
              <a:buFont typeface="+mj-lt"/>
              <a:buAutoNum type="arabicPeriod"/>
            </a:pPr>
            <a:r>
              <a:rPr lang="en-GB" sz="1400">
                <a:latin typeface="Arial"/>
                <a:cs typeface="Arial"/>
              </a:rPr>
              <a:t>claims issued by a litigant in person using the enhanced ET1 (claim form) claim journey</a:t>
            </a:r>
          </a:p>
          <a:p>
            <a:pPr marL="342900" indent="-342900">
              <a:lnSpc>
                <a:spcPct val="120000"/>
              </a:lnSpc>
              <a:spcAft>
                <a:spcPts val="400"/>
              </a:spcAft>
              <a:buFont typeface="+mj-lt"/>
              <a:buAutoNum type="arabicPeriod"/>
            </a:pPr>
            <a:r>
              <a:rPr lang="en-GB" sz="1400">
                <a:latin typeface="Arial"/>
                <a:cs typeface="Arial"/>
              </a:rPr>
              <a:t>legally represented respondents using the new online ET3 (response form) response journey</a:t>
            </a:r>
          </a:p>
          <a:p>
            <a:pPr>
              <a:lnSpc>
                <a:spcPct val="120000"/>
              </a:lnSpc>
              <a:spcAft>
                <a:spcPts val="400"/>
              </a:spcAft>
            </a:pPr>
            <a:endParaRPr lang="en-GB" sz="1400">
              <a:latin typeface="Arial"/>
              <a:cs typeface="Arial"/>
            </a:endParaRPr>
          </a:p>
          <a:p>
            <a:pPr>
              <a:lnSpc>
                <a:spcPct val="120000"/>
              </a:lnSpc>
              <a:spcAft>
                <a:spcPts val="400"/>
              </a:spcAft>
            </a:pPr>
            <a:r>
              <a:rPr lang="en-GB" sz="1400">
                <a:latin typeface="Arial"/>
                <a:cs typeface="Arial"/>
              </a:rPr>
              <a:t>It will also enable a new way of working for our staff and judiciary, so that they can action the ‘acceptance’ and ‘vetting’ stages for single claims on the Open Track more quickly.</a:t>
            </a:r>
          </a:p>
        </p:txBody>
      </p:sp>
    </p:spTree>
    <p:extLst>
      <p:ext uri="{BB962C8B-B14F-4D97-AF65-F5344CB8AC3E}">
        <p14:creationId xmlns:p14="http://schemas.microsoft.com/office/powerpoint/2010/main" val="3593005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9D9FC0-1B59-4682-7099-490B64E44D9C}"/>
              </a:ext>
            </a:extLst>
          </p:cNvPr>
          <p:cNvSpPr>
            <a:spLocks noGrp="1"/>
          </p:cNvSpPr>
          <p:nvPr>
            <p:ph idx="1"/>
          </p:nvPr>
        </p:nvSpPr>
        <p:spPr/>
        <p:txBody>
          <a:bodyPr>
            <a:normAutofit fontScale="92500" lnSpcReduction="20000"/>
          </a:bodyPr>
          <a:lstStyle/>
          <a:p>
            <a:r>
              <a:rPr lang="en-GB" sz="1700">
                <a:latin typeface="Arial"/>
                <a:cs typeface="Arial"/>
              </a:rPr>
              <a:t>The next few slides will show videos demonstrating the service. They will walk you through how a litigant in person can submit a claim using the customer facing portal and how to submit an application to the Tribunal. </a:t>
            </a:r>
          </a:p>
          <a:p>
            <a:pPr lvl="0"/>
            <a:endParaRPr lang="en-GB" sz="1700">
              <a:effectLst/>
              <a:latin typeface="Arial" panose="020B0604020202020204" pitchFamily="34" charset="0"/>
              <a:ea typeface="Times New Roman" panose="02020603050405020304" pitchFamily="18" charset="0"/>
            </a:endParaRPr>
          </a:p>
          <a:p>
            <a:pPr lvl="0"/>
            <a:endParaRPr lang="en-GB" sz="1700">
              <a:ea typeface="Times New Roman" panose="02020603050405020304" pitchFamily="18" charset="0"/>
            </a:endParaRPr>
          </a:p>
          <a:p>
            <a:pPr lvl="0"/>
            <a:r>
              <a:rPr lang="en-GB" sz="1700">
                <a:ea typeface="Times New Roman" panose="02020603050405020304" pitchFamily="18" charset="0"/>
              </a:rPr>
              <a:t>Please do consider the following questions when watching these:</a:t>
            </a:r>
          </a:p>
          <a:p>
            <a:pPr lvl="0"/>
            <a:endParaRPr lang="en-GB" sz="1700">
              <a:effectLst/>
              <a:latin typeface="Arial" panose="020B0604020202020204" pitchFamily="34" charset="0"/>
              <a:ea typeface="Times New Roman" panose="02020603050405020304" pitchFamily="18" charset="0"/>
            </a:endParaRPr>
          </a:p>
          <a:p>
            <a:pPr marL="285750" lvl="0" indent="-285750">
              <a:lnSpc>
                <a:spcPct val="110000"/>
              </a:lnSpc>
              <a:buFont typeface="Arial" panose="020B0604020202020204" pitchFamily="34" charset="0"/>
              <a:buChar char="•"/>
            </a:pPr>
            <a:r>
              <a:rPr lang="en-GB" sz="1700"/>
              <a:t>If you have used the new portal, what did you think of its functionality?</a:t>
            </a:r>
            <a:r>
              <a:rPr lang="en-US" sz="1700"/>
              <a:t>​</a:t>
            </a:r>
          </a:p>
          <a:p>
            <a:pPr lvl="0">
              <a:lnSpc>
                <a:spcPct val="110000"/>
              </a:lnSpc>
            </a:pPr>
            <a:endParaRPr lang="en-GB" sz="1700"/>
          </a:p>
          <a:p>
            <a:pPr marL="285750" lvl="0" indent="-285750">
              <a:lnSpc>
                <a:spcPct val="110000"/>
              </a:lnSpc>
              <a:buFont typeface="Arial" panose="020B0604020202020204" pitchFamily="34" charset="0"/>
              <a:buChar char="•"/>
            </a:pPr>
            <a:r>
              <a:rPr lang="en-GB" sz="1700"/>
              <a:t>What do you think your service users will find helpful?</a:t>
            </a:r>
            <a:r>
              <a:rPr lang="en-US" sz="1700"/>
              <a:t>​</a:t>
            </a:r>
          </a:p>
          <a:p>
            <a:pPr marL="285750" lvl="0" indent="-285750">
              <a:lnSpc>
                <a:spcPct val="110000"/>
              </a:lnSpc>
              <a:buFont typeface="Arial" panose="020B0604020202020204" pitchFamily="34" charset="0"/>
              <a:buChar char="•"/>
            </a:pPr>
            <a:endParaRPr lang="en-GB" sz="1700"/>
          </a:p>
          <a:p>
            <a:pPr marL="285750" lvl="0" indent="-285750">
              <a:lnSpc>
                <a:spcPct val="110000"/>
              </a:lnSpc>
              <a:buFont typeface="Arial" panose="020B0604020202020204" pitchFamily="34" charset="0"/>
              <a:buChar char="•"/>
            </a:pPr>
            <a:r>
              <a:rPr lang="en-GB" sz="1700"/>
              <a:t>What support might your service users need to use the portal?</a:t>
            </a:r>
          </a:p>
          <a:p>
            <a:pPr marL="285750" lvl="0" indent="-285750">
              <a:lnSpc>
                <a:spcPct val="110000"/>
              </a:lnSpc>
              <a:buFont typeface="Arial" panose="020B0604020202020204" pitchFamily="34" charset="0"/>
              <a:buChar char="•"/>
            </a:pPr>
            <a:endParaRPr lang="en-GB" sz="1700"/>
          </a:p>
          <a:p>
            <a:pPr marL="285750" lvl="0" indent="-285750">
              <a:lnSpc>
                <a:spcPct val="110000"/>
              </a:lnSpc>
              <a:buFont typeface="Arial" panose="020B0604020202020204" pitchFamily="34" charset="0"/>
              <a:buChar char="•"/>
            </a:pPr>
            <a:r>
              <a:rPr lang="en-GB" sz="1700"/>
              <a:t>Are there any changes that you think would benefit users?</a:t>
            </a:r>
          </a:p>
          <a:p>
            <a:pPr marL="285750" lvl="0" indent="-285750">
              <a:lnSpc>
                <a:spcPct val="110000"/>
              </a:lnSpc>
              <a:buFont typeface="Arial" panose="020B0604020202020204" pitchFamily="34" charset="0"/>
              <a:buChar char="•"/>
            </a:pPr>
            <a:endParaRPr lang="en-GB" sz="1700"/>
          </a:p>
          <a:p>
            <a:pPr marL="285750" lvl="0" indent="-285750">
              <a:lnSpc>
                <a:spcPct val="110000"/>
              </a:lnSpc>
              <a:buFont typeface="Arial" panose="020B0604020202020204" pitchFamily="34" charset="0"/>
              <a:buChar char="•"/>
            </a:pPr>
            <a:r>
              <a:rPr lang="en-GB" sz="1700"/>
              <a:t>Is there anything else that you would like us to take into consideration?</a:t>
            </a:r>
          </a:p>
          <a:p>
            <a:endParaRPr lang="en-GB"/>
          </a:p>
        </p:txBody>
      </p:sp>
      <p:sp>
        <p:nvSpPr>
          <p:cNvPr id="5" name="Title 1">
            <a:extLst>
              <a:ext uri="{FF2B5EF4-FFF2-40B4-BE49-F238E27FC236}">
                <a16:creationId xmlns:a16="http://schemas.microsoft.com/office/drawing/2014/main" id="{864D6646-D73D-8468-03BB-23C569F1C135}"/>
              </a:ext>
            </a:extLst>
          </p:cNvPr>
          <p:cNvSpPr txBox="1">
            <a:spLocks/>
          </p:cNvSpPr>
          <p:nvPr/>
        </p:nvSpPr>
        <p:spPr>
          <a:xfrm>
            <a:off x="819180" y="750000"/>
            <a:ext cx="10864800" cy="504000"/>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3400" b="0" kern="1200">
                <a:solidFill>
                  <a:srgbClr val="032D5A"/>
                </a:solidFill>
                <a:latin typeface="Arial" panose="020B0604020202020204" pitchFamily="34" charset="0"/>
                <a:ea typeface="+mj-ea"/>
                <a:cs typeface="Arial" panose="020B0604020202020204" pitchFamily="34" charset="0"/>
              </a:defRPr>
            </a:lvl1pPr>
          </a:lstStyle>
          <a:p>
            <a:r>
              <a:rPr lang="en-GB" b="1"/>
              <a:t>Talking Points:</a:t>
            </a:r>
          </a:p>
        </p:txBody>
      </p:sp>
    </p:spTree>
    <p:extLst>
      <p:ext uri="{BB962C8B-B14F-4D97-AF65-F5344CB8AC3E}">
        <p14:creationId xmlns:p14="http://schemas.microsoft.com/office/powerpoint/2010/main" val="1781462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0BADD78-079D-E030-5603-DD0F1F00436E}"/>
              </a:ext>
            </a:extLst>
          </p:cNvPr>
          <p:cNvSpPr>
            <a:spLocks noGrp="1"/>
          </p:cNvSpPr>
          <p:nvPr>
            <p:ph type="title" idx="4294967295"/>
          </p:nvPr>
        </p:nvSpPr>
        <p:spPr>
          <a:xfrm>
            <a:off x="-156754" y="375184"/>
            <a:ext cx="12348754" cy="1557338"/>
          </a:xfrm>
        </p:spPr>
        <p:txBody>
          <a:bodyPr/>
          <a:lstStyle/>
          <a:p>
            <a:pPr algn="ctr"/>
            <a:r>
              <a:rPr lang="en-GB"/>
              <a:t>Agenda</a:t>
            </a:r>
          </a:p>
        </p:txBody>
      </p:sp>
      <p:graphicFrame>
        <p:nvGraphicFramePr>
          <p:cNvPr id="12" name="Table 11">
            <a:extLst>
              <a:ext uri="{FF2B5EF4-FFF2-40B4-BE49-F238E27FC236}">
                <a16:creationId xmlns:a16="http://schemas.microsoft.com/office/drawing/2014/main" id="{2D8ADC04-85F3-9BF2-B5C5-EE026F8B18C5}"/>
              </a:ext>
            </a:extLst>
          </p:cNvPr>
          <p:cNvGraphicFramePr>
            <a:graphicFrameLocks noGrp="1"/>
          </p:cNvGraphicFramePr>
          <p:nvPr>
            <p:extLst>
              <p:ext uri="{D42A27DB-BD31-4B8C-83A1-F6EECF244321}">
                <p14:modId xmlns:p14="http://schemas.microsoft.com/office/powerpoint/2010/main" val="2707131905"/>
              </p:ext>
            </p:extLst>
          </p:nvPr>
        </p:nvGraphicFramePr>
        <p:xfrm>
          <a:off x="1489165" y="962584"/>
          <a:ext cx="9457508" cy="4932832"/>
        </p:xfrm>
        <a:graphic>
          <a:graphicData uri="http://schemas.openxmlformats.org/drawingml/2006/table">
            <a:tbl>
              <a:tblPr firstRow="1" firstCol="1" bandRow="1"/>
              <a:tblGrid>
                <a:gridCol w="746979">
                  <a:extLst>
                    <a:ext uri="{9D8B030D-6E8A-4147-A177-3AD203B41FA5}">
                      <a16:colId xmlns:a16="http://schemas.microsoft.com/office/drawing/2014/main" val="1430992149"/>
                    </a:ext>
                  </a:extLst>
                </a:gridCol>
                <a:gridCol w="900614">
                  <a:extLst>
                    <a:ext uri="{9D8B030D-6E8A-4147-A177-3AD203B41FA5}">
                      <a16:colId xmlns:a16="http://schemas.microsoft.com/office/drawing/2014/main" val="3845501869"/>
                    </a:ext>
                  </a:extLst>
                </a:gridCol>
                <a:gridCol w="5556260">
                  <a:extLst>
                    <a:ext uri="{9D8B030D-6E8A-4147-A177-3AD203B41FA5}">
                      <a16:colId xmlns:a16="http://schemas.microsoft.com/office/drawing/2014/main" val="2548839199"/>
                    </a:ext>
                  </a:extLst>
                </a:gridCol>
                <a:gridCol w="2253655">
                  <a:extLst>
                    <a:ext uri="{9D8B030D-6E8A-4147-A177-3AD203B41FA5}">
                      <a16:colId xmlns:a16="http://schemas.microsoft.com/office/drawing/2014/main" val="1684990985"/>
                    </a:ext>
                  </a:extLst>
                </a:gridCol>
              </a:tblGrid>
              <a:tr h="190635">
                <a:tc>
                  <a:txBody>
                    <a:bodyPr/>
                    <a:lstStyle/>
                    <a:p>
                      <a:pPr algn="ctr">
                        <a:lnSpc>
                          <a:spcPct val="107000"/>
                        </a:lnSpc>
                        <a:spcAft>
                          <a:spcPts val="800"/>
                        </a:spcAft>
                        <a:tabLst>
                          <a:tab pos="3411855" algn="l"/>
                        </a:tabLst>
                      </a:pPr>
                      <a:r>
                        <a:rPr lang="en-GB" sz="11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item</a:t>
                      </a:r>
                      <a:endParaRPr lang="en-GB" sz="11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Bef>
                          <a:spcPts val="600"/>
                        </a:spcBef>
                        <a:spcAft>
                          <a:spcPts val="600"/>
                        </a:spcAft>
                        <a:tabLst>
                          <a:tab pos="3411855" algn="l"/>
                        </a:tabLst>
                      </a:pPr>
                      <a:r>
                        <a:rPr lang="en-GB" sz="11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Time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Bef>
                          <a:spcPts val="600"/>
                        </a:spcBef>
                        <a:spcAft>
                          <a:spcPts val="600"/>
                        </a:spcAft>
                        <a:tabLst>
                          <a:tab pos="3411855" algn="l"/>
                        </a:tabLst>
                      </a:pPr>
                      <a:r>
                        <a:rPr lang="en-GB" sz="11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Item</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Bef>
                          <a:spcPts val="600"/>
                        </a:spcBef>
                        <a:spcAft>
                          <a:spcPts val="600"/>
                        </a:spcAft>
                        <a:tabLst>
                          <a:tab pos="3411855" algn="l"/>
                        </a:tabLst>
                      </a:pPr>
                      <a:r>
                        <a:rPr lang="en-GB" sz="11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Presenter</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244763282"/>
                  </a:ext>
                </a:extLst>
              </a:tr>
              <a:tr h="965001">
                <a:tc>
                  <a:txBody>
                    <a:bodyPr/>
                    <a:lstStyle/>
                    <a:p>
                      <a:pPr algn="ctr">
                        <a:lnSpc>
                          <a:spcPct val="107000"/>
                        </a:lnSpc>
                        <a:spcBef>
                          <a:spcPts val="600"/>
                        </a:spcBef>
                        <a:spcAft>
                          <a:spcPts val="600"/>
                        </a:spcAft>
                      </a:pPr>
                      <a:r>
                        <a:rPr lang="en-GB" sz="1000" b="1">
                          <a:effectLst/>
                          <a:latin typeface="Arial" panose="020B0604020202020204" pitchFamily="34" charset="0"/>
                          <a:ea typeface="Times New Roman" panose="02020603050405020304" pitchFamily="18" charset="0"/>
                          <a:cs typeface="Arial" panose="020B0604020202020204" pitchFamily="34" charset="0"/>
                        </a:rPr>
                        <a:t>1</a:t>
                      </a:r>
                      <a:endParaRPr lang="en-GB"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GB" sz="1000" b="1">
                          <a:effectLst/>
                          <a:latin typeface="Arial" panose="020B0604020202020204" pitchFamily="34" charset="0"/>
                          <a:ea typeface="Times New Roman" panose="02020603050405020304" pitchFamily="18" charset="0"/>
                          <a:cs typeface="Arial" panose="020B0604020202020204" pitchFamily="34" charset="0"/>
                        </a:rPr>
                        <a:t>13:00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600"/>
                        </a:spcBef>
                        <a:spcAft>
                          <a:spcPts val="600"/>
                        </a:spcAft>
                      </a:pPr>
                      <a:r>
                        <a:rPr lang="en-GB" sz="1100" b="1">
                          <a:effectLst/>
                          <a:latin typeface="Arial" panose="020B0604020202020204" pitchFamily="34" charset="0"/>
                          <a:ea typeface="Times New Roman" panose="02020603050405020304" pitchFamily="18" charset="0"/>
                          <a:cs typeface="Arial" panose="020B0604020202020204" pitchFamily="34" charset="0"/>
                        </a:rPr>
                        <a:t>Welcome and Introductions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07000"/>
                        </a:lnSpc>
                        <a:spcBef>
                          <a:spcPts val="600"/>
                        </a:spcBef>
                        <a:spcAft>
                          <a:spcPts val="600"/>
                        </a:spcAft>
                      </a:pP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Chairs: </a:t>
                      </a:r>
                      <a:endParaRPr lang="en-GB"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algn="l" defTabSz="914400" rtl="0" eaLnBrk="1" latinLnBrk="0" hangingPunct="1">
                        <a:lnSpc>
                          <a:spcPct val="107000"/>
                        </a:lnSpc>
                        <a:spcBef>
                          <a:spcPts val="600"/>
                        </a:spcBef>
                        <a:spcAft>
                          <a:spcPts val="600"/>
                        </a:spcAft>
                      </a:pP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Tracy Parker-Priest</a:t>
                      </a:r>
                      <a:b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Emma Petty</a:t>
                      </a:r>
                      <a:b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Miriam Davidson</a:t>
                      </a:r>
                      <a:endParaRPr lang="en-GB"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5559242"/>
                  </a:ext>
                </a:extLst>
              </a:tr>
              <a:tr h="913139">
                <a:tc>
                  <a:txBody>
                    <a:bodyPr/>
                    <a:lstStyle/>
                    <a:p>
                      <a:pPr algn="ctr">
                        <a:lnSpc>
                          <a:spcPct val="107000"/>
                        </a:lnSpc>
                        <a:spcBef>
                          <a:spcPts val="600"/>
                        </a:spcBef>
                        <a:spcAft>
                          <a:spcPts val="600"/>
                        </a:spcAft>
                      </a:pPr>
                      <a:r>
                        <a:rPr lang="en-GB" sz="1000" b="1">
                          <a:effectLst/>
                          <a:latin typeface="Arial" panose="020B0604020202020204" pitchFamily="34" charset="0"/>
                          <a:ea typeface="Times New Roman" panose="02020603050405020304" pitchFamily="18" charset="0"/>
                          <a:cs typeface="Arial" panose="020B0604020202020204" pitchFamily="34" charset="0"/>
                        </a:rPr>
                        <a:t>2</a:t>
                      </a:r>
                      <a:endParaRPr lang="en-GB"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GB" sz="1000" b="1">
                          <a:effectLst/>
                          <a:latin typeface="Arial" panose="020B0604020202020204" pitchFamily="34" charset="0"/>
                          <a:ea typeface="Times New Roman" panose="02020603050405020304" pitchFamily="18" charset="0"/>
                          <a:cs typeface="Arial" panose="020B0604020202020204" pitchFamily="34" charset="0"/>
                        </a:rPr>
                        <a:t>13:15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600"/>
                        </a:spcBef>
                        <a:spcAft>
                          <a:spcPts val="600"/>
                        </a:spcAft>
                      </a:pPr>
                      <a:r>
                        <a:rPr lang="en-GB" sz="1100" b="1">
                          <a:effectLst/>
                          <a:latin typeface="Arial" panose="020B0604020202020204" pitchFamily="34" charset="0"/>
                          <a:ea typeface="Times New Roman" panose="02020603050405020304" pitchFamily="18" charset="0"/>
                          <a:cs typeface="Arial" panose="020B0604020202020204" pitchFamily="34" charset="0"/>
                        </a:rPr>
                        <a:t>Terms of Reference Review</a:t>
                      </a:r>
                      <a:endParaRPr lang="en-GB"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a:lnSpc>
                          <a:spcPct val="115000"/>
                        </a:lnSpc>
                        <a:spcBef>
                          <a:spcPts val="0"/>
                        </a:spcBef>
                        <a:spcAft>
                          <a:spcPts val="0"/>
                        </a:spcAft>
                        <a:buFont typeface="Symbol" panose="05050102010706020507" pitchFamily="18" charset="2"/>
                        <a:buChar char=""/>
                        <a:tabLst>
                          <a:tab pos="602615" algn="l"/>
                        </a:tabLst>
                      </a:pPr>
                      <a:r>
                        <a:rPr lang="en-GB" sz="1000">
                          <a:effectLst/>
                          <a:latin typeface="Arial" panose="020B0604020202020204" pitchFamily="34" charset="0"/>
                          <a:ea typeface="Times New Roman" panose="02020603050405020304" pitchFamily="18" charset="0"/>
                        </a:rPr>
                        <a:t>HMCTS Engagement Model</a:t>
                      </a:r>
                      <a:endParaRPr lang="en-GB" sz="1000">
                        <a:effectLst/>
                        <a:latin typeface="Times New Roman" panose="02020603050405020304" pitchFamily="18" charset="0"/>
                        <a:ea typeface="Times New Roman" panose="02020603050405020304" pitchFamily="18" charset="0"/>
                      </a:endParaRPr>
                    </a:p>
                    <a:p>
                      <a:pPr marL="342900" lvl="0" indent="-342900" algn="l">
                        <a:lnSpc>
                          <a:spcPct val="115000"/>
                        </a:lnSpc>
                        <a:spcBef>
                          <a:spcPts val="0"/>
                        </a:spcBef>
                        <a:spcAft>
                          <a:spcPts val="0"/>
                        </a:spcAft>
                        <a:buFont typeface="Symbol" panose="05050102010706020507" pitchFamily="18" charset="2"/>
                        <a:buChar char=""/>
                        <a:tabLst>
                          <a:tab pos="602615" algn="l"/>
                        </a:tabLst>
                      </a:pPr>
                      <a:r>
                        <a:rPr lang="en-GB" sz="1000">
                          <a:effectLst/>
                          <a:latin typeface="Arial" panose="020B0604020202020204" pitchFamily="34" charset="0"/>
                          <a:ea typeface="Times New Roman" panose="02020603050405020304" pitchFamily="18" charset="0"/>
                        </a:rPr>
                        <a:t>Tribunals Jurisdictional Public Engagement Group</a:t>
                      </a:r>
                      <a:endParaRPr lang="en-GB" sz="1000">
                        <a:effectLst/>
                        <a:latin typeface="Times New Roman" panose="02020603050405020304" pitchFamily="18" charset="0"/>
                        <a:ea typeface="Times New Roman" panose="02020603050405020304" pitchFamily="18" charset="0"/>
                      </a:endParaRPr>
                    </a:p>
                    <a:p>
                      <a:pPr marL="342900" lvl="0" indent="-342900" algn="l">
                        <a:lnSpc>
                          <a:spcPct val="115000"/>
                        </a:lnSpc>
                        <a:spcBef>
                          <a:spcPts val="0"/>
                        </a:spcBef>
                        <a:spcAft>
                          <a:spcPts val="0"/>
                        </a:spcAft>
                        <a:buFont typeface="Symbol" panose="05050102010706020507" pitchFamily="18" charset="2"/>
                        <a:buChar char=""/>
                        <a:tabLst>
                          <a:tab pos="602615" algn="l"/>
                        </a:tabLst>
                      </a:pPr>
                      <a:r>
                        <a:rPr lang="en-GB" sz="1000" err="1">
                          <a:effectLst/>
                          <a:latin typeface="Arial" panose="020B0604020202020204" pitchFamily="34" charset="0"/>
                          <a:ea typeface="Times New Roman" panose="02020603050405020304" pitchFamily="18" charset="0"/>
                        </a:rPr>
                        <a:t>ToR</a:t>
                      </a:r>
                      <a:r>
                        <a:rPr lang="en-GB" sz="1000">
                          <a:effectLst/>
                          <a:latin typeface="Arial" panose="020B0604020202020204" pitchFamily="34" charset="0"/>
                          <a:ea typeface="Times New Roman" panose="02020603050405020304" pitchFamily="18" charset="0"/>
                        </a:rPr>
                        <a:t> feedback and agreement</a:t>
                      </a:r>
                      <a:endParaRPr lang="en-GB"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07000"/>
                        </a:lnSpc>
                        <a:spcBef>
                          <a:spcPts val="600"/>
                        </a:spcBef>
                        <a:spcAft>
                          <a:spcPts val="600"/>
                        </a:spcAft>
                      </a:pP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Miriam Davidson </a:t>
                      </a:r>
                      <a:endParaRPr lang="en-GB"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3962636"/>
                  </a:ext>
                </a:extLst>
              </a:tr>
              <a:tr h="633820">
                <a:tc>
                  <a:txBody>
                    <a:bodyPr/>
                    <a:lstStyle/>
                    <a:p>
                      <a:pPr algn="ctr">
                        <a:lnSpc>
                          <a:spcPct val="107000"/>
                        </a:lnSpc>
                        <a:spcAft>
                          <a:spcPts val="600"/>
                        </a:spcAft>
                      </a:pPr>
                      <a:r>
                        <a:rPr lang="en-GB" sz="1000" b="1">
                          <a:effectLst/>
                          <a:latin typeface="Arial" panose="020B0604020202020204" pitchFamily="34" charset="0"/>
                          <a:ea typeface="Times New Roman" panose="02020603050405020304" pitchFamily="18" charset="0"/>
                          <a:cs typeface="Arial" panose="020B0604020202020204" pitchFamily="34" charset="0"/>
                        </a:rPr>
                        <a:t>3</a:t>
                      </a:r>
                      <a:endParaRPr lang="en-GB"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1000" b="1">
                          <a:effectLst/>
                          <a:latin typeface="Arial" panose="020B0604020202020204" pitchFamily="34" charset="0"/>
                          <a:ea typeface="Times New Roman" panose="02020603050405020304" pitchFamily="18" charset="0"/>
                          <a:cs typeface="Arial" panose="020B0604020202020204" pitchFamily="34" charset="0"/>
                        </a:rPr>
                        <a:t>13:35</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07000"/>
                        </a:lnSpc>
                        <a:spcBef>
                          <a:spcPts val="600"/>
                        </a:spcBef>
                        <a:spcAft>
                          <a:spcPts val="600"/>
                        </a:spcAft>
                      </a:pP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Tribunals Overview and Key Priorities</a:t>
                      </a:r>
                      <a:endParaRPr lang="en-GB"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07000"/>
                        </a:lnSpc>
                        <a:spcBef>
                          <a:spcPts val="600"/>
                        </a:spcBef>
                        <a:spcAft>
                          <a:spcPts val="600"/>
                        </a:spcAft>
                      </a:pP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Tracy Parker-Priest</a:t>
                      </a:r>
                      <a:b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Emma Petty</a:t>
                      </a:r>
                      <a:endParaRPr lang="en-GB"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7348590"/>
                  </a:ext>
                </a:extLst>
              </a:tr>
              <a:tr h="633820">
                <a:tc>
                  <a:txBody>
                    <a:bodyPr/>
                    <a:lstStyle/>
                    <a:p>
                      <a:pPr algn="ctr">
                        <a:lnSpc>
                          <a:spcPct val="107000"/>
                        </a:lnSpc>
                        <a:spcAft>
                          <a:spcPts val="600"/>
                        </a:spcAft>
                      </a:pPr>
                      <a:r>
                        <a:rPr lang="en-GB" sz="1100" b="1">
                          <a:effectLst/>
                          <a:latin typeface="Calibri" panose="020F0502020204030204" pitchFamily="34" charset="0"/>
                          <a:ea typeface="Calibri" panose="020F0502020204030204" pitchFamily="34" charset="0"/>
                          <a:cs typeface="Arial" panose="020B0604020202020204" pitchFamily="34"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10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14:00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600"/>
                        </a:spcAft>
                      </a:pPr>
                      <a:r>
                        <a:rPr lang="en-GB" sz="11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Tribunal Breakout rooms</a:t>
                      </a:r>
                      <a:br>
                        <a:rPr lang="en-GB" sz="10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GB" sz="800" kern="1200" dirty="0">
                          <a:solidFill>
                            <a:schemeClr val="tx1"/>
                          </a:solidFill>
                          <a:effectLst/>
                          <a:latin typeface="Arial" panose="020B0604020202020204" pitchFamily="34" charset="0"/>
                          <a:ea typeface="Calibri" panose="020F0502020204030204" pitchFamily="34" charset="0"/>
                          <a:cs typeface="+mn-cs"/>
                        </a:rPr>
                        <a:t>(the next slide contains details and links to pre-reading materials assigned to each Tribunal breakout session) </a:t>
                      </a:r>
                      <a:br>
                        <a:rPr lang="en-GB" sz="800" kern="1200" dirty="0">
                          <a:solidFill>
                            <a:schemeClr val="tx1"/>
                          </a:solidFill>
                          <a:effectLst/>
                          <a:latin typeface="Arial" panose="020B0604020202020204" pitchFamily="34" charset="0"/>
                          <a:ea typeface="Calibri" panose="020F0502020204030204" pitchFamily="34" charset="0"/>
                          <a:cs typeface="+mn-cs"/>
                        </a:rPr>
                      </a:br>
                      <a:r>
                        <a:rPr lang="en-GB" sz="800" b="1" i="1" kern="1200" dirty="0">
                          <a:solidFill>
                            <a:srgbClr val="FF0000"/>
                          </a:solidFill>
                          <a:effectLst/>
                          <a:latin typeface="Arial" panose="020B0604020202020204" pitchFamily="34" charset="0"/>
                          <a:ea typeface="Calibri" panose="020F0502020204030204" pitchFamily="34" charset="0"/>
                          <a:cs typeface="+mn-cs"/>
                        </a:rPr>
                        <a:t>Please could stakeholders read their assigned tribunal breakout material (if unsure, please refer to ‘breakout room list’ description)</a:t>
                      </a:r>
                      <a:endParaRPr lang="en-GB" sz="800" b="1" i="1" kern="1200" dirty="0">
                        <a:solidFill>
                          <a:schemeClr val="tx1"/>
                        </a:solidFill>
                        <a:effectLst/>
                        <a:latin typeface="Arial" panose="020B0604020202020204" pitchFamily="34" charset="0"/>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07000"/>
                        </a:lnSpc>
                        <a:spcBef>
                          <a:spcPts val="600"/>
                        </a:spcBef>
                        <a:spcAft>
                          <a:spcPts val="600"/>
                        </a:spcAft>
                      </a:pPr>
                      <a:r>
                        <a:rPr lang="en-GB"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Service Managers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2690100"/>
                  </a:ext>
                </a:extLst>
              </a:tr>
              <a:tr h="633820">
                <a:tc>
                  <a:txBody>
                    <a:bodyPr/>
                    <a:lstStyle/>
                    <a:p>
                      <a:pPr algn="ctr">
                        <a:lnSpc>
                          <a:spcPct val="107000"/>
                        </a:lnSpc>
                        <a:spcAft>
                          <a:spcPts val="600"/>
                        </a:spcAft>
                      </a:pPr>
                      <a:r>
                        <a:rPr lang="en-GB" sz="1100" b="1">
                          <a:effectLst/>
                          <a:latin typeface="Calibri" panose="020F0502020204030204" pitchFamily="34" charset="0"/>
                          <a:ea typeface="Calibri" panose="020F0502020204030204" pitchFamily="34" charset="0"/>
                          <a:cs typeface="Arial" panose="020B0604020202020204" pitchFamily="34"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10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15:00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Bef>
                          <a:spcPts val="600"/>
                        </a:spcBef>
                        <a:spcAft>
                          <a:spcPts val="600"/>
                        </a:spcAft>
                      </a:pP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Summary of discussions </a:t>
                      </a:r>
                      <a:endParaRPr lang="en-GB"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07000"/>
                        </a:lnSpc>
                        <a:spcBef>
                          <a:spcPts val="600"/>
                        </a:spcBef>
                        <a:spcAft>
                          <a:spcPts val="600"/>
                        </a:spcAft>
                      </a:pP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Tracy Parker-Priest</a:t>
                      </a:r>
                      <a:b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Emma Petty</a:t>
                      </a:r>
                      <a:b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Miriam Davidson </a:t>
                      </a:r>
                      <a:endParaRPr lang="en-GB"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0688413"/>
                  </a:ext>
                </a:extLst>
              </a:tr>
              <a:tr h="693238">
                <a:tc>
                  <a:txBody>
                    <a:bodyPr/>
                    <a:lstStyle/>
                    <a:p>
                      <a:pPr algn="ctr">
                        <a:lnSpc>
                          <a:spcPct val="107000"/>
                        </a:lnSpc>
                        <a:spcAft>
                          <a:spcPts val="600"/>
                        </a:spcAft>
                      </a:pPr>
                      <a:r>
                        <a:rPr lang="en-GB" sz="1100" b="1">
                          <a:effectLst/>
                          <a:latin typeface="Calibri" panose="020F0502020204030204" pitchFamily="34" charset="0"/>
                          <a:ea typeface="Calibri" panose="020F0502020204030204" pitchFamily="34" charset="0"/>
                          <a:cs typeface="Arial" panose="020B0604020202020204" pitchFamily="34"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600"/>
                        </a:spcAft>
                      </a:pPr>
                      <a:r>
                        <a:rPr lang="en-GB" sz="10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15:45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07000"/>
                        </a:lnSpc>
                        <a:spcBef>
                          <a:spcPts val="600"/>
                        </a:spcBef>
                        <a:spcAft>
                          <a:spcPts val="600"/>
                        </a:spcAft>
                      </a:pPr>
                      <a:br>
                        <a:rPr lang="en-GB" sz="1000" b="1">
                          <a:effectLst/>
                          <a:latin typeface="Arial" panose="020B0604020202020204" pitchFamily="34" charset="0"/>
                          <a:ea typeface="Times New Roman" panose="02020603050405020304" pitchFamily="18" charset="0"/>
                          <a:cs typeface="Arial" panose="020B0604020202020204" pitchFamily="34" charset="0"/>
                        </a:rPr>
                      </a:br>
                      <a:r>
                        <a:rPr lang="en-GB" sz="11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rPr>
                        <a:t>AOB </a:t>
                      </a:r>
                      <a:endParaRPr lang="en-GB" sz="11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l">
                        <a:lnSpc>
                          <a:spcPct val="115000"/>
                        </a:lnSpc>
                        <a:spcBef>
                          <a:spcPts val="0"/>
                        </a:spcBef>
                        <a:spcAft>
                          <a:spcPts val="0"/>
                        </a:spcAft>
                        <a:buFont typeface="Symbol" panose="05050102010706020507" pitchFamily="18" charset="2"/>
                        <a:buChar char=""/>
                        <a:tabLst>
                          <a:tab pos="473075" algn="l"/>
                        </a:tabLst>
                      </a:pPr>
                      <a:r>
                        <a:rPr lang="en-GB" sz="1000">
                          <a:effectLst/>
                          <a:latin typeface="Arial" panose="020B0604020202020204" pitchFamily="34" charset="0"/>
                          <a:ea typeface="Times New Roman" panose="02020603050405020304" pitchFamily="18" charset="0"/>
                        </a:rPr>
                        <a:t>Suggestion for future agenda items</a:t>
                      </a:r>
                      <a:endParaRPr lang="en-GB" sz="1000">
                        <a:effectLst/>
                        <a:latin typeface="Times New Roman" panose="02020603050405020304" pitchFamily="18" charset="0"/>
                        <a:ea typeface="Times New Roman" panose="02020603050405020304" pitchFamily="18" charset="0"/>
                      </a:endParaRPr>
                    </a:p>
                    <a:p>
                      <a:pPr marL="342900" lvl="0" indent="-342900" algn="l">
                        <a:lnSpc>
                          <a:spcPct val="115000"/>
                        </a:lnSpc>
                        <a:spcBef>
                          <a:spcPts val="0"/>
                        </a:spcBef>
                        <a:spcAft>
                          <a:spcPts val="0"/>
                        </a:spcAft>
                        <a:buFont typeface="Symbol" panose="05050102010706020507" pitchFamily="18" charset="2"/>
                        <a:buChar char=""/>
                        <a:tabLst>
                          <a:tab pos="473075" algn="l"/>
                        </a:tabLst>
                      </a:pPr>
                      <a:r>
                        <a:rPr lang="en-GB" sz="1000">
                          <a:effectLst/>
                          <a:latin typeface="Arial" panose="020B0604020202020204" pitchFamily="34" charset="0"/>
                          <a:ea typeface="Times New Roman" panose="02020603050405020304" pitchFamily="18" charset="0"/>
                        </a:rPr>
                        <a:t>Date of next meeting</a:t>
                      </a:r>
                    </a:p>
                    <a:p>
                      <a:pPr marL="342900" lvl="0" indent="-342900" algn="l">
                        <a:lnSpc>
                          <a:spcPct val="115000"/>
                        </a:lnSpc>
                        <a:spcBef>
                          <a:spcPts val="0"/>
                        </a:spcBef>
                        <a:spcAft>
                          <a:spcPts val="0"/>
                        </a:spcAft>
                        <a:buFont typeface="Symbol" panose="05050102010706020507" pitchFamily="18" charset="2"/>
                        <a:buChar char=""/>
                        <a:tabLst>
                          <a:tab pos="473075" algn="l"/>
                        </a:tabLst>
                      </a:pPr>
                      <a:endParaRPr lang="en-GB"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800"/>
                        </a:spcAft>
                      </a:pPr>
                      <a:r>
                        <a:rPr lang="en-GB" sz="1000" b="1" dirty="0">
                          <a:effectLst/>
                          <a:latin typeface="Arial" panose="020B0604020202020204" pitchFamily="34" charset="0"/>
                          <a:ea typeface="Times New Roman" panose="02020603050405020304" pitchFamily="18" charset="0"/>
                          <a:cs typeface="Arial" panose="020B0604020202020204" pitchFamily="34" charset="0"/>
                        </a:rPr>
                        <a: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949596"/>
                  </a:ext>
                </a:extLst>
              </a:tr>
            </a:tbl>
          </a:graphicData>
        </a:graphic>
      </p:graphicFrame>
      <p:sp>
        <p:nvSpPr>
          <p:cNvPr id="21" name="TextBox 20">
            <a:extLst>
              <a:ext uri="{FF2B5EF4-FFF2-40B4-BE49-F238E27FC236}">
                <a16:creationId xmlns:a16="http://schemas.microsoft.com/office/drawing/2014/main" id="{226511E3-45F6-961D-974D-F9DAF436E13E}"/>
              </a:ext>
            </a:extLst>
          </p:cNvPr>
          <p:cNvSpPr txBox="1"/>
          <p:nvPr/>
        </p:nvSpPr>
        <p:spPr>
          <a:xfrm>
            <a:off x="1371601" y="5895416"/>
            <a:ext cx="6174376" cy="445507"/>
          </a:xfrm>
          <a:prstGeom prst="rect">
            <a:avLst/>
          </a:prstGeom>
          <a:noFill/>
        </p:spPr>
        <p:txBody>
          <a:bodyPr wrap="square">
            <a:spAutoFit/>
          </a:bodyPr>
          <a:lstStyle/>
          <a:p>
            <a:pPr>
              <a:lnSpc>
                <a:spcPct val="107000"/>
              </a:lnSpc>
              <a:spcAft>
                <a:spcPts val="800"/>
              </a:spcAft>
            </a:pPr>
            <a:br>
              <a:rPr lang="en-GB" sz="1050">
                <a:effectLst/>
                <a:latin typeface="Arial" panose="020B0604020202020204" pitchFamily="34" charset="0"/>
                <a:ea typeface="Calibri" panose="020F0502020204030204" pitchFamily="34" charset="0"/>
                <a:cs typeface="Arial" panose="020B0604020202020204" pitchFamily="34" charset="0"/>
              </a:rPr>
            </a:br>
            <a:r>
              <a:rPr lang="en-GB" sz="1050">
                <a:effectLst/>
                <a:latin typeface="Arial" panose="020B0604020202020204" pitchFamily="34" charset="0"/>
                <a:ea typeface="Calibri" panose="020F0502020204030204" pitchFamily="34" charset="0"/>
                <a:cs typeface="Arial" panose="020B0604020202020204" pitchFamily="34" charset="0"/>
              </a:rPr>
              <a:t>The HMCTS Public Engagement team can be reached at: </a:t>
            </a:r>
            <a:r>
              <a:rPr lang="en-GB" sz="1050" u="sng">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PublicEngagement@justice.gov.uk</a:t>
            </a:r>
            <a:r>
              <a:rPr lang="en-GB" sz="1050">
                <a:effectLst/>
                <a:latin typeface="Arial" panose="020B0604020202020204" pitchFamily="34" charset="0"/>
                <a:ea typeface="Calibri" panose="020F0502020204030204" pitchFamily="34" charset="0"/>
                <a:cs typeface="Arial" panose="020B0604020202020204" pitchFamily="34" charset="0"/>
              </a:rPr>
              <a:t> </a:t>
            </a:r>
            <a:endParaRPr lang="en-GB" sz="105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4580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BCD41-7BA4-4C44-A13E-BFA9C5C6CD96}"/>
              </a:ext>
            </a:extLst>
          </p:cNvPr>
          <p:cNvSpPr>
            <a:spLocks noGrp="1"/>
          </p:cNvSpPr>
          <p:nvPr>
            <p:ph type="ctrTitle"/>
          </p:nvPr>
        </p:nvSpPr>
        <p:spPr>
          <a:xfrm>
            <a:off x="687599" y="1785600"/>
            <a:ext cx="7990733" cy="1381328"/>
          </a:xfrm>
        </p:spPr>
        <p:txBody>
          <a:bodyPr>
            <a:normAutofit fontScale="90000"/>
          </a:bodyPr>
          <a:lstStyle/>
          <a:p>
            <a:pPr>
              <a:lnSpc>
                <a:spcPct val="150000"/>
              </a:lnSpc>
            </a:pPr>
            <a:r>
              <a:rPr lang="en-GB" b="1"/>
              <a:t>HMCTS Public User Engagement Model</a:t>
            </a:r>
            <a:endParaRPr lang="en-GB" sz="4400" b="1"/>
          </a:p>
        </p:txBody>
      </p:sp>
      <p:sp>
        <p:nvSpPr>
          <p:cNvPr id="5" name="Subtitle 4">
            <a:extLst>
              <a:ext uri="{FF2B5EF4-FFF2-40B4-BE49-F238E27FC236}">
                <a16:creationId xmlns:a16="http://schemas.microsoft.com/office/drawing/2014/main" id="{ED24A457-7D6A-4D5B-BB61-270C01F6E356}"/>
              </a:ext>
            </a:extLst>
          </p:cNvPr>
          <p:cNvSpPr>
            <a:spLocks noGrp="1"/>
          </p:cNvSpPr>
          <p:nvPr>
            <p:ph type="subTitle" idx="1"/>
          </p:nvPr>
        </p:nvSpPr>
        <p:spPr/>
        <p:txBody>
          <a:bodyPr/>
          <a:lstStyle/>
          <a:p>
            <a:endParaRPr lang="en-GB" b="1"/>
          </a:p>
          <a:p>
            <a:r>
              <a:rPr lang="en-GB" b="1"/>
              <a:t>31</a:t>
            </a:r>
            <a:r>
              <a:rPr lang="en-GB" b="1" baseline="30000"/>
              <a:t>st</a:t>
            </a:r>
            <a:r>
              <a:rPr lang="en-GB" b="1"/>
              <a:t> January 2024</a:t>
            </a:r>
          </a:p>
        </p:txBody>
      </p:sp>
    </p:spTree>
    <p:extLst>
      <p:ext uri="{BB962C8B-B14F-4D97-AF65-F5344CB8AC3E}">
        <p14:creationId xmlns:p14="http://schemas.microsoft.com/office/powerpoint/2010/main" val="788024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FB3CA-331C-4448-8F34-77A79D32CD5A}"/>
              </a:ext>
            </a:extLst>
          </p:cNvPr>
          <p:cNvSpPr>
            <a:spLocks noGrp="1"/>
          </p:cNvSpPr>
          <p:nvPr>
            <p:ph type="title"/>
          </p:nvPr>
        </p:nvSpPr>
        <p:spPr/>
        <p:txBody>
          <a:bodyPr>
            <a:normAutofit fontScale="90000"/>
          </a:bodyPr>
          <a:lstStyle/>
          <a:p>
            <a:r>
              <a:rPr lang="en-GB" b="1">
                <a:latin typeface="Arial"/>
                <a:cs typeface="Arial"/>
              </a:rPr>
              <a:t>HMCTS Reform and Public User Engagement Background</a:t>
            </a:r>
          </a:p>
        </p:txBody>
      </p:sp>
      <p:sp>
        <p:nvSpPr>
          <p:cNvPr id="3" name="Content Placeholder 2">
            <a:extLst>
              <a:ext uri="{FF2B5EF4-FFF2-40B4-BE49-F238E27FC236}">
                <a16:creationId xmlns:a16="http://schemas.microsoft.com/office/drawing/2014/main" id="{B44C72DE-B523-40D9-BC71-1E02E3ED811B}"/>
              </a:ext>
            </a:extLst>
          </p:cNvPr>
          <p:cNvSpPr>
            <a:spLocks noGrp="1"/>
          </p:cNvSpPr>
          <p:nvPr>
            <p:ph idx="1"/>
          </p:nvPr>
        </p:nvSpPr>
        <p:spPr>
          <a:xfrm>
            <a:off x="1051199" y="1598400"/>
            <a:ext cx="10080000" cy="3871067"/>
          </a:xfrm>
        </p:spPr>
        <p:txBody>
          <a:bodyPr>
            <a:normAutofit/>
          </a:bodyPr>
          <a:lstStyle/>
          <a:p>
            <a:pPr marL="285750" indent="-285750">
              <a:lnSpc>
                <a:spcPct val="120000"/>
              </a:lnSpc>
              <a:buFont typeface="Arial"/>
              <a:buChar char="•"/>
            </a:pPr>
            <a:r>
              <a:rPr lang="en-GB" sz="1400">
                <a:latin typeface="Arial"/>
                <a:cs typeface="Arial"/>
              </a:rPr>
              <a:t>The Public User Engagement (PUE) team has been part of the HMCTS Reform Programme since 2016. Over the course of reform five Public User Engagement Groups were established to:</a:t>
            </a:r>
          </a:p>
          <a:p>
            <a:pPr marL="789305" lvl="2" indent="-285750">
              <a:lnSpc>
                <a:spcPct val="120000"/>
              </a:lnSpc>
              <a:buFont typeface="Arial"/>
              <a:buChar char="•"/>
            </a:pPr>
            <a:r>
              <a:rPr lang="en-GB" sz="1400">
                <a:latin typeface="Arial"/>
                <a:cs typeface="Arial"/>
              </a:rPr>
              <a:t>Ensure the voice of user was heard within the reform programme</a:t>
            </a:r>
          </a:p>
          <a:p>
            <a:pPr marL="789305" lvl="2" indent="-285750">
              <a:lnSpc>
                <a:spcPct val="120000"/>
              </a:lnSpc>
              <a:buFont typeface="Arial"/>
              <a:buChar char="•"/>
            </a:pPr>
            <a:r>
              <a:rPr lang="en-GB" sz="1400">
                <a:latin typeface="Arial"/>
                <a:cs typeface="Arial"/>
              </a:rPr>
              <a:t>Enable feedback from, and co-design with, organisations that support public users</a:t>
            </a:r>
          </a:p>
          <a:p>
            <a:pPr>
              <a:lnSpc>
                <a:spcPct val="120000"/>
              </a:lnSpc>
            </a:pPr>
            <a:endParaRPr lang="en-GB" sz="1400">
              <a:latin typeface="Arial"/>
              <a:cs typeface="Arial"/>
            </a:endParaRPr>
          </a:p>
          <a:p>
            <a:pPr marL="285750" indent="-285750">
              <a:lnSpc>
                <a:spcPct val="120000"/>
              </a:lnSpc>
              <a:buFont typeface="Arial"/>
              <a:buChar char="•"/>
            </a:pPr>
            <a:r>
              <a:rPr lang="en-GB" sz="1400">
                <a:latin typeface="Arial"/>
                <a:cs typeface="Arial"/>
              </a:rPr>
              <a:t>Reflecting these aims the groups were structured around user types: </a:t>
            </a:r>
          </a:p>
          <a:p>
            <a:pPr marL="789305" lvl="2" indent="-285750">
              <a:lnSpc>
                <a:spcPct val="120000"/>
              </a:lnSpc>
            </a:pPr>
            <a:r>
              <a:rPr lang="en-GB" sz="1400">
                <a:latin typeface="Arial"/>
                <a:cs typeface="Arial"/>
              </a:rPr>
              <a:t>Litigants in Person </a:t>
            </a:r>
          </a:p>
          <a:p>
            <a:pPr marL="789305" lvl="2" indent="-285750">
              <a:lnSpc>
                <a:spcPct val="120000"/>
              </a:lnSpc>
            </a:pPr>
            <a:r>
              <a:rPr lang="en-GB" sz="1400">
                <a:latin typeface="Arial"/>
                <a:cs typeface="Arial"/>
              </a:rPr>
              <a:t>Victims and Witnesses </a:t>
            </a:r>
          </a:p>
          <a:p>
            <a:pPr marL="789305" lvl="2" indent="-285750">
              <a:lnSpc>
                <a:spcPct val="120000"/>
              </a:lnSpc>
            </a:pPr>
            <a:r>
              <a:rPr lang="en-GB" sz="1400">
                <a:latin typeface="Arial"/>
                <a:cs typeface="Arial"/>
              </a:rPr>
              <a:t>Defendants</a:t>
            </a:r>
          </a:p>
          <a:p>
            <a:pPr marL="789305" lvl="2" indent="-285750">
              <a:lnSpc>
                <a:spcPct val="120000"/>
              </a:lnSpc>
            </a:pPr>
            <a:r>
              <a:rPr lang="en-GB" sz="1400">
                <a:latin typeface="Arial"/>
                <a:cs typeface="Arial"/>
              </a:rPr>
              <a:t>Children and Young People (disbanded 2019)</a:t>
            </a:r>
          </a:p>
          <a:p>
            <a:pPr marL="789305" lvl="2" indent="-285750">
              <a:lnSpc>
                <a:spcPct val="120000"/>
              </a:lnSpc>
            </a:pPr>
            <a:r>
              <a:rPr lang="en-GB" sz="1400">
                <a:latin typeface="Arial"/>
                <a:cs typeface="Arial"/>
              </a:rPr>
              <a:t>Focus on specific equalities and inclusion of user groups</a:t>
            </a:r>
          </a:p>
          <a:p>
            <a:pPr>
              <a:lnSpc>
                <a:spcPct val="120000"/>
              </a:lnSpc>
            </a:pPr>
            <a:endParaRPr lang="en-GB" sz="1400" b="1">
              <a:latin typeface="Arial"/>
              <a:cs typeface="Arial"/>
            </a:endParaRPr>
          </a:p>
          <a:p>
            <a:pPr marL="285750" indent="-285750">
              <a:lnSpc>
                <a:spcPct val="120000"/>
              </a:lnSpc>
              <a:buFont typeface="Arial"/>
              <a:buChar char="•"/>
            </a:pPr>
            <a:r>
              <a:rPr lang="en-GB" sz="1400">
                <a:latin typeface="Arial"/>
                <a:cs typeface="Arial"/>
              </a:rPr>
              <a:t>During 2022 we carried out a review of the current model of public user engagement to enable the development of a future operational model to support HMCTS, post-reform. This review was limited in scope to HMCTS operational reform, not policy development.</a:t>
            </a:r>
          </a:p>
          <a:p>
            <a:pPr marL="285750" indent="-285750">
              <a:lnSpc>
                <a:spcPct val="120000"/>
              </a:lnSpc>
              <a:buFont typeface="Arial"/>
              <a:buChar char="•"/>
            </a:pPr>
            <a:endParaRPr lang="en-GB" sz="1400">
              <a:latin typeface="Arial"/>
              <a:cs typeface="Arial"/>
            </a:endParaRPr>
          </a:p>
          <a:p>
            <a:pPr>
              <a:lnSpc>
                <a:spcPct val="120000"/>
              </a:lnSpc>
            </a:pPr>
            <a:endParaRPr lang="en-GB" sz="1400" b="1">
              <a:latin typeface="Arial"/>
              <a:cs typeface="Arial"/>
            </a:endParaRPr>
          </a:p>
        </p:txBody>
      </p:sp>
    </p:spTree>
    <p:extLst>
      <p:ext uri="{BB962C8B-B14F-4D97-AF65-F5344CB8AC3E}">
        <p14:creationId xmlns:p14="http://schemas.microsoft.com/office/powerpoint/2010/main" val="3602255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FB3CA-331C-4448-8F34-77A79D32CD5A}"/>
              </a:ext>
            </a:extLst>
          </p:cNvPr>
          <p:cNvSpPr>
            <a:spLocks noGrp="1"/>
          </p:cNvSpPr>
          <p:nvPr>
            <p:ph type="title"/>
          </p:nvPr>
        </p:nvSpPr>
        <p:spPr/>
        <p:txBody>
          <a:bodyPr>
            <a:normAutofit/>
          </a:bodyPr>
          <a:lstStyle/>
          <a:p>
            <a:r>
              <a:rPr lang="en-GB" b="1">
                <a:latin typeface="Arial"/>
                <a:cs typeface="Arial"/>
              </a:rPr>
              <a:t>Public User Engagement Review</a:t>
            </a:r>
            <a:endParaRPr lang="en-GB" i="1">
              <a:latin typeface="Arial"/>
              <a:cs typeface="Arial"/>
            </a:endParaRPr>
          </a:p>
        </p:txBody>
      </p:sp>
      <p:sp>
        <p:nvSpPr>
          <p:cNvPr id="3" name="Content Placeholder 2">
            <a:extLst>
              <a:ext uri="{FF2B5EF4-FFF2-40B4-BE49-F238E27FC236}">
                <a16:creationId xmlns:a16="http://schemas.microsoft.com/office/drawing/2014/main" id="{B44C72DE-B523-40D9-BC71-1E02E3ED811B}"/>
              </a:ext>
            </a:extLst>
          </p:cNvPr>
          <p:cNvSpPr>
            <a:spLocks noGrp="1"/>
          </p:cNvSpPr>
          <p:nvPr>
            <p:ph idx="1"/>
          </p:nvPr>
        </p:nvSpPr>
        <p:spPr>
          <a:xfrm>
            <a:off x="1051199" y="1727999"/>
            <a:ext cx="10080000" cy="3690668"/>
          </a:xfrm>
        </p:spPr>
        <p:txBody>
          <a:bodyPr>
            <a:normAutofit fontScale="92500" lnSpcReduction="10000"/>
          </a:bodyPr>
          <a:lstStyle/>
          <a:p>
            <a:pPr marL="285750" indent="-285750">
              <a:lnSpc>
                <a:spcPct val="120000"/>
              </a:lnSpc>
              <a:spcAft>
                <a:spcPts val="400"/>
              </a:spcAft>
              <a:buFont typeface="Arial" panose="020B0604020202020204" pitchFamily="34" charset="0"/>
              <a:buChar char="•"/>
            </a:pPr>
            <a:r>
              <a:rPr lang="en-GB" sz="1800">
                <a:latin typeface="Arial"/>
                <a:cs typeface="Arial"/>
              </a:rPr>
              <a:t>Within the review we looked at what worked well and how engagement could change and be improved going forward.</a:t>
            </a:r>
          </a:p>
          <a:p>
            <a:pPr marL="285750" indent="-285750">
              <a:lnSpc>
                <a:spcPct val="120000"/>
              </a:lnSpc>
              <a:spcAft>
                <a:spcPts val="400"/>
              </a:spcAft>
              <a:buFont typeface="Arial" panose="020B0604020202020204" pitchFamily="34" charset="0"/>
              <a:buChar char="•"/>
            </a:pPr>
            <a:r>
              <a:rPr lang="en-GB" sz="1800">
                <a:latin typeface="Arial"/>
                <a:cs typeface="Arial"/>
              </a:rPr>
              <a:t>We held discussions with members of PUE groups, colleagues across HMCTS, MoJ and other government departments to understand best practice.</a:t>
            </a:r>
          </a:p>
          <a:p>
            <a:pPr marL="285750" indent="-285750">
              <a:lnSpc>
                <a:spcPct val="120000"/>
              </a:lnSpc>
              <a:spcAft>
                <a:spcPts val="400"/>
              </a:spcAft>
              <a:buFont typeface="Arial" panose="020B0604020202020204" pitchFamily="34" charset="0"/>
              <a:buChar char="•"/>
            </a:pPr>
            <a:r>
              <a:rPr lang="en-GB" sz="1800">
                <a:latin typeface="Arial"/>
                <a:cs typeface="Arial"/>
              </a:rPr>
              <a:t>Six key themes for a post-reform model of PUE emerged from these conversations:</a:t>
            </a:r>
            <a:endParaRPr lang="en-GB" sz="1800"/>
          </a:p>
          <a:p>
            <a:pPr marL="789750" lvl="2" indent="-285750">
              <a:lnSpc>
                <a:spcPct val="120000"/>
              </a:lnSpc>
              <a:spcAft>
                <a:spcPts val="400"/>
              </a:spcAft>
            </a:pPr>
            <a:r>
              <a:rPr lang="en-GB" sz="1800">
                <a:latin typeface="Arial"/>
                <a:cs typeface="Arial"/>
              </a:rPr>
              <a:t>Broaden engagement</a:t>
            </a:r>
          </a:p>
          <a:p>
            <a:pPr marL="789750" lvl="2" indent="-285750">
              <a:lnSpc>
                <a:spcPct val="120000"/>
              </a:lnSpc>
              <a:spcAft>
                <a:spcPts val="400"/>
              </a:spcAft>
            </a:pPr>
            <a:r>
              <a:rPr lang="en-GB" sz="1800">
                <a:latin typeface="Arial"/>
                <a:cs typeface="Arial"/>
              </a:rPr>
              <a:t>Deepen engagement</a:t>
            </a:r>
          </a:p>
          <a:p>
            <a:pPr marL="789750" lvl="2" indent="-285750">
              <a:lnSpc>
                <a:spcPct val="120000"/>
              </a:lnSpc>
              <a:spcAft>
                <a:spcPts val="400"/>
              </a:spcAft>
            </a:pPr>
            <a:r>
              <a:rPr lang="en-GB" sz="1800">
                <a:latin typeface="Arial"/>
                <a:cs typeface="Arial"/>
              </a:rPr>
              <a:t>Evolve and reframe PUE groups</a:t>
            </a:r>
          </a:p>
          <a:p>
            <a:pPr marL="789750" lvl="2" indent="-285750">
              <a:lnSpc>
                <a:spcPct val="120000"/>
              </a:lnSpc>
              <a:spcAft>
                <a:spcPts val="400"/>
              </a:spcAft>
            </a:pPr>
            <a:r>
              <a:rPr lang="en-GB" sz="1800">
                <a:latin typeface="Arial"/>
                <a:cs typeface="Arial"/>
              </a:rPr>
              <a:t>Establish PUE links to Service Boards</a:t>
            </a:r>
          </a:p>
          <a:p>
            <a:pPr marL="789750" lvl="2" indent="-285750">
              <a:lnSpc>
                <a:spcPct val="120000"/>
              </a:lnSpc>
              <a:spcAft>
                <a:spcPts val="400"/>
              </a:spcAft>
            </a:pPr>
            <a:r>
              <a:rPr lang="en-GB" sz="1800">
                <a:latin typeface="Arial"/>
                <a:cs typeface="Arial"/>
              </a:rPr>
              <a:t>Develop more consistent Comms across HMCTS</a:t>
            </a:r>
          </a:p>
          <a:p>
            <a:pPr marL="789750" lvl="2" indent="-285750">
              <a:lnSpc>
                <a:spcPct val="120000"/>
              </a:lnSpc>
              <a:spcAft>
                <a:spcPts val="400"/>
              </a:spcAft>
            </a:pPr>
            <a:r>
              <a:rPr lang="en-GB" sz="1800">
                <a:latin typeface="Arial"/>
                <a:cs typeface="Arial"/>
              </a:rPr>
              <a:t>Ensure user insights are captured and acted upon more effectively</a:t>
            </a:r>
          </a:p>
        </p:txBody>
      </p:sp>
    </p:spTree>
    <p:extLst>
      <p:ext uri="{BB962C8B-B14F-4D97-AF65-F5344CB8AC3E}">
        <p14:creationId xmlns:p14="http://schemas.microsoft.com/office/powerpoint/2010/main" val="2075654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F386-E23C-4ACD-BC44-4E1496AB2135}"/>
              </a:ext>
            </a:extLst>
          </p:cNvPr>
          <p:cNvSpPr>
            <a:spLocks noGrp="1"/>
          </p:cNvSpPr>
          <p:nvPr>
            <p:ph type="title"/>
          </p:nvPr>
        </p:nvSpPr>
        <p:spPr>
          <a:xfrm>
            <a:off x="638426" y="531628"/>
            <a:ext cx="10864800" cy="774114"/>
          </a:xfrm>
        </p:spPr>
        <p:txBody>
          <a:bodyPr>
            <a:normAutofit fontScale="90000"/>
          </a:bodyPr>
          <a:lstStyle/>
          <a:p>
            <a:r>
              <a:rPr lang="en-GB" b="1"/>
              <a:t>Public User Engagement objectives and key requirements?</a:t>
            </a:r>
          </a:p>
        </p:txBody>
      </p:sp>
      <p:sp>
        <p:nvSpPr>
          <p:cNvPr id="3" name="Content Placeholder 2">
            <a:extLst>
              <a:ext uri="{FF2B5EF4-FFF2-40B4-BE49-F238E27FC236}">
                <a16:creationId xmlns:a16="http://schemas.microsoft.com/office/drawing/2014/main" id="{207FA53A-BC70-4DD3-BAE8-28D42D24F454}"/>
              </a:ext>
            </a:extLst>
          </p:cNvPr>
          <p:cNvSpPr>
            <a:spLocks noGrp="1"/>
          </p:cNvSpPr>
          <p:nvPr>
            <p:ph idx="1"/>
          </p:nvPr>
        </p:nvSpPr>
        <p:spPr>
          <a:xfrm>
            <a:off x="1019175" y="2338273"/>
            <a:ext cx="10260001" cy="3533901"/>
          </a:xfrm>
        </p:spPr>
        <p:txBody>
          <a:bodyPr>
            <a:normAutofit fontScale="92500" lnSpcReduction="10000"/>
          </a:bodyPr>
          <a:lstStyle/>
          <a:p>
            <a:pPr lvl="1"/>
            <a:r>
              <a:rPr lang="en-GB">
                <a:latin typeface="Arial"/>
                <a:cs typeface="Arial"/>
              </a:rPr>
              <a:t>Public engagement focuses on the experience of </a:t>
            </a:r>
            <a:r>
              <a:rPr lang="en-GB" u="sng">
                <a:latin typeface="Arial"/>
                <a:cs typeface="Arial"/>
              </a:rPr>
              <a:t>public users</a:t>
            </a:r>
            <a:r>
              <a:rPr lang="en-GB">
                <a:latin typeface="Arial"/>
                <a:cs typeface="Arial"/>
              </a:rPr>
              <a:t> and seeks insight from a range of stakeholders (predominantly from the user advice &amp; support sector), enabling HMCTS to:</a:t>
            </a:r>
          </a:p>
          <a:p>
            <a:pPr marL="285750" indent="-285750">
              <a:buFont typeface="Arial" panose="020B0604020202020204" pitchFamily="34" charset="0"/>
              <a:buChar char="•"/>
            </a:pPr>
            <a:r>
              <a:rPr lang="en-GB">
                <a:latin typeface="Arial"/>
                <a:cs typeface="Arial"/>
              </a:rPr>
              <a:t>Gain feedback and co-design of changes to services </a:t>
            </a:r>
          </a:p>
          <a:p>
            <a:pPr marL="285750" indent="-285750">
              <a:buFont typeface="Arial" panose="020B0604020202020204" pitchFamily="34" charset="0"/>
              <a:buChar char="•"/>
            </a:pPr>
            <a:r>
              <a:rPr lang="en-GB">
                <a:latin typeface="Arial"/>
                <a:cs typeface="Arial"/>
              </a:rPr>
              <a:t>Provide insight on service performance </a:t>
            </a:r>
          </a:p>
          <a:p>
            <a:pPr marL="285750" indent="-285750">
              <a:buFont typeface="Arial" panose="020B0604020202020204" pitchFamily="34" charset="0"/>
              <a:buChar char="•"/>
            </a:pPr>
            <a:r>
              <a:rPr lang="en-GB">
                <a:latin typeface="Arial"/>
                <a:cs typeface="Arial"/>
              </a:rPr>
              <a:t>Identify where service improvements are needed</a:t>
            </a:r>
          </a:p>
          <a:p>
            <a:pPr marL="285750" indent="-285750">
              <a:buFont typeface="Arial" panose="020B0604020202020204" pitchFamily="34" charset="0"/>
              <a:buChar char="•"/>
            </a:pPr>
            <a:r>
              <a:rPr lang="en-GB">
                <a:latin typeface="Arial"/>
                <a:cs typeface="Arial"/>
              </a:rPr>
              <a:t>Identify where larger strategic change projects are needed</a:t>
            </a:r>
          </a:p>
          <a:p>
            <a:pPr marL="285750" lvl="0" indent="-285750">
              <a:buFont typeface="Arial" panose="020B0604020202020204" pitchFamily="34" charset="0"/>
              <a:buChar char="•"/>
            </a:pPr>
            <a:r>
              <a:rPr lang="en-GB">
                <a:latin typeface="Arial"/>
                <a:cs typeface="Arial"/>
              </a:rPr>
              <a:t>Consider equality implications of changes to help maintain access to justice</a:t>
            </a:r>
          </a:p>
          <a:p>
            <a:pPr marL="285750" indent="-285750">
              <a:buFont typeface="Arial" panose="020B0604020202020204" pitchFamily="34" charset="0"/>
              <a:buChar char="•"/>
            </a:pPr>
            <a:r>
              <a:rPr lang="en-GB">
                <a:latin typeface="Arial"/>
                <a:cs typeface="Arial"/>
              </a:rPr>
              <a:t>Consider where HMCTS might need to respond to issues in society</a:t>
            </a:r>
          </a:p>
          <a:p>
            <a:pPr marL="285750" lvl="0" indent="-285750">
              <a:buFont typeface="Arial" panose="020B0604020202020204" pitchFamily="34" charset="0"/>
              <a:buChar char="•"/>
            </a:pPr>
            <a:endParaRPr lang="en-GB">
              <a:latin typeface="Arial"/>
              <a:cs typeface="Arial"/>
            </a:endParaRPr>
          </a:p>
          <a:p>
            <a:r>
              <a:rPr lang="en-GB" b="1">
                <a:latin typeface="Arial"/>
                <a:cs typeface="Arial"/>
              </a:rPr>
              <a:t>Public engagement provides dialogue with the advice &amp; support sector to facilitate:</a:t>
            </a:r>
            <a:endParaRPr lang="en-GB" b="1"/>
          </a:p>
          <a:p>
            <a:pPr marL="285750" indent="-285750">
              <a:buFont typeface="Arial" panose="020B0604020202020204" pitchFamily="34" charset="0"/>
              <a:buChar char="•"/>
            </a:pPr>
            <a:r>
              <a:rPr lang="en-GB">
                <a:latin typeface="Arial"/>
                <a:cs typeface="Arial"/>
              </a:rPr>
              <a:t>Discussion of changes to HMCTS services or operations, to help HMCTS consider the needs of the advice and support sector and to enable them to provide support to users</a:t>
            </a:r>
          </a:p>
          <a:p>
            <a:pPr marL="285750" lvl="0" indent="-285750">
              <a:buFont typeface="Arial" panose="020B0604020202020204" pitchFamily="34" charset="0"/>
              <a:buChar char="•"/>
            </a:pPr>
            <a:endParaRPr lang="en-GB" b="0" i="0" u="none"/>
          </a:p>
          <a:p>
            <a:pPr lvl="1"/>
            <a:r>
              <a:rPr lang="en-GB">
                <a:latin typeface="Arial"/>
                <a:cs typeface="Arial"/>
              </a:rPr>
              <a:t>Our approach to public user engagement needs to:</a:t>
            </a:r>
          </a:p>
          <a:p>
            <a:pPr marL="285750" lvl="1" indent="-285750">
              <a:buFont typeface="Arial" panose="020B0604020202020204" pitchFamily="34" charset="0"/>
              <a:buChar char="•"/>
            </a:pPr>
            <a:r>
              <a:rPr lang="en-GB" b="0">
                <a:latin typeface="Arial"/>
                <a:cs typeface="Arial"/>
              </a:rPr>
              <a:t>Ensure insight from engagement inputs into HMCTS decision making and governance</a:t>
            </a:r>
          </a:p>
          <a:p>
            <a:pPr marL="285750" lvl="1" indent="-285750">
              <a:buFont typeface="Arial" panose="020B0604020202020204" pitchFamily="34" charset="0"/>
              <a:buChar char="•"/>
            </a:pPr>
            <a:r>
              <a:rPr lang="en-GB" b="0">
                <a:latin typeface="Arial"/>
                <a:cs typeface="Arial"/>
              </a:rPr>
              <a:t>Be flexible, to adapt to changes and projects across HMCTS</a:t>
            </a:r>
          </a:p>
        </p:txBody>
      </p:sp>
      <p:sp>
        <p:nvSpPr>
          <p:cNvPr id="5" name="TextBox 4">
            <a:extLst>
              <a:ext uri="{FF2B5EF4-FFF2-40B4-BE49-F238E27FC236}">
                <a16:creationId xmlns:a16="http://schemas.microsoft.com/office/drawing/2014/main" id="{9DD2D510-BF4A-439E-A73C-71BAB7CE18E4}"/>
              </a:ext>
            </a:extLst>
          </p:cNvPr>
          <p:cNvSpPr txBox="1"/>
          <p:nvPr/>
        </p:nvSpPr>
        <p:spPr>
          <a:xfrm>
            <a:off x="483981" y="1498842"/>
            <a:ext cx="10795195" cy="646331"/>
          </a:xfrm>
          <a:prstGeom prst="rect">
            <a:avLst/>
          </a:prstGeom>
          <a:noFill/>
        </p:spPr>
        <p:txBody>
          <a:bodyPr wrap="square" lIns="91440" tIns="45720" rIns="91440" bIns="45720" anchor="t">
            <a:spAutoFit/>
          </a:bodyPr>
          <a:lstStyle/>
          <a:p>
            <a:pPr algn="ctr"/>
            <a:r>
              <a:rPr lang="en-GB" b="1">
                <a:solidFill>
                  <a:schemeClr val="accent1"/>
                </a:solidFill>
              </a:rPr>
              <a:t>Public User Engagement's ultimate goal is to help HMCTS improve our services (design and delivery) by understanding the experiences that </a:t>
            </a:r>
            <a:r>
              <a:rPr lang="en-GB" b="1" u="sng">
                <a:solidFill>
                  <a:schemeClr val="accent1"/>
                </a:solidFill>
              </a:rPr>
              <a:t>public</a:t>
            </a:r>
            <a:r>
              <a:rPr lang="en-GB" b="1">
                <a:solidFill>
                  <a:schemeClr val="accent1"/>
                </a:solidFill>
              </a:rPr>
              <a:t> users have.</a:t>
            </a:r>
          </a:p>
        </p:txBody>
      </p:sp>
    </p:spTree>
    <p:extLst>
      <p:ext uri="{BB962C8B-B14F-4D97-AF65-F5344CB8AC3E}">
        <p14:creationId xmlns:p14="http://schemas.microsoft.com/office/powerpoint/2010/main" val="257713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6D58DA86-2B7F-4EC6-A322-1F544B4E87DF}"/>
              </a:ext>
            </a:extLst>
          </p:cNvPr>
          <p:cNvGraphicFramePr/>
          <p:nvPr/>
        </p:nvGraphicFramePr>
        <p:xfrm>
          <a:off x="562939" y="1721396"/>
          <a:ext cx="6745865" cy="5336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6">
            <a:extLst>
              <a:ext uri="{FF2B5EF4-FFF2-40B4-BE49-F238E27FC236}">
                <a16:creationId xmlns:a16="http://schemas.microsoft.com/office/drawing/2014/main" id="{2920569C-923C-4EE7-A02F-E558BE83478E}"/>
              </a:ext>
            </a:extLst>
          </p:cNvPr>
          <p:cNvSpPr>
            <a:spLocks noGrp="1"/>
          </p:cNvSpPr>
          <p:nvPr>
            <p:ph type="title" idx="4294967295"/>
          </p:nvPr>
        </p:nvSpPr>
        <p:spPr>
          <a:xfrm>
            <a:off x="295199" y="498281"/>
            <a:ext cx="10864850" cy="503237"/>
          </a:xfrm>
        </p:spPr>
        <p:txBody>
          <a:bodyPr/>
          <a:lstStyle/>
          <a:p>
            <a:r>
              <a:rPr lang="en-GB" b="1"/>
              <a:t>Proposed Post Reform Engagement Activity</a:t>
            </a:r>
          </a:p>
        </p:txBody>
      </p:sp>
      <p:sp>
        <p:nvSpPr>
          <p:cNvPr id="9" name="Oval 8">
            <a:extLst>
              <a:ext uri="{FF2B5EF4-FFF2-40B4-BE49-F238E27FC236}">
                <a16:creationId xmlns:a16="http://schemas.microsoft.com/office/drawing/2014/main" id="{0272595C-CC5F-42EB-A696-E4AB56A59097}"/>
              </a:ext>
            </a:extLst>
          </p:cNvPr>
          <p:cNvSpPr/>
          <p:nvPr/>
        </p:nvSpPr>
        <p:spPr>
          <a:xfrm>
            <a:off x="5636699" y="2184465"/>
            <a:ext cx="2074333" cy="1227667"/>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Arial"/>
                <a:ea typeface="+mn-ea"/>
                <a:cs typeface="Arial"/>
              </a:rPr>
              <a:t>Strategic Engagement Group</a:t>
            </a:r>
          </a:p>
        </p:txBody>
      </p:sp>
      <p:sp>
        <p:nvSpPr>
          <p:cNvPr id="10" name="Oval 9">
            <a:extLst>
              <a:ext uri="{FF2B5EF4-FFF2-40B4-BE49-F238E27FC236}">
                <a16:creationId xmlns:a16="http://schemas.microsoft.com/office/drawing/2014/main" id="{F4390951-A927-4ADE-921B-0FA15C0F4D8C}"/>
              </a:ext>
            </a:extLst>
          </p:cNvPr>
          <p:cNvSpPr/>
          <p:nvPr/>
        </p:nvSpPr>
        <p:spPr>
          <a:xfrm>
            <a:off x="7866968" y="2208274"/>
            <a:ext cx="1941008" cy="99764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Tier 1 Stakeholders: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1-2-1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engagement</a:t>
            </a:r>
          </a:p>
        </p:txBody>
      </p:sp>
      <p:sp>
        <p:nvSpPr>
          <p:cNvPr id="11" name="Oval 10">
            <a:extLst>
              <a:ext uri="{FF2B5EF4-FFF2-40B4-BE49-F238E27FC236}">
                <a16:creationId xmlns:a16="http://schemas.microsoft.com/office/drawing/2014/main" id="{72081C7F-6F4E-4916-B9D9-E3C25D4DFE3F}"/>
              </a:ext>
            </a:extLst>
          </p:cNvPr>
          <p:cNvSpPr/>
          <p:nvPr/>
        </p:nvSpPr>
        <p:spPr>
          <a:xfrm>
            <a:off x="5965087" y="5293092"/>
            <a:ext cx="1690121" cy="105942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Stakeholder Network Partnerships</a:t>
            </a:r>
          </a:p>
        </p:txBody>
      </p:sp>
      <p:sp>
        <p:nvSpPr>
          <p:cNvPr id="12" name="Oval 11">
            <a:extLst>
              <a:ext uri="{FF2B5EF4-FFF2-40B4-BE49-F238E27FC236}">
                <a16:creationId xmlns:a16="http://schemas.microsoft.com/office/drawing/2014/main" id="{0A5FF097-E43F-4D21-83F8-E13CFBA3C485}"/>
              </a:ext>
            </a:extLst>
          </p:cNvPr>
          <p:cNvSpPr/>
          <p:nvPr/>
        </p:nvSpPr>
        <p:spPr>
          <a:xfrm>
            <a:off x="6618041" y="3705486"/>
            <a:ext cx="2074333" cy="1227667"/>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Arial"/>
                <a:ea typeface="+mn-ea"/>
                <a:cs typeface="Arial"/>
              </a:rPr>
              <a:t>Jurisdictional Engagement Group</a:t>
            </a:r>
          </a:p>
        </p:txBody>
      </p:sp>
      <p:sp>
        <p:nvSpPr>
          <p:cNvPr id="15" name="Oval 14">
            <a:extLst>
              <a:ext uri="{FF2B5EF4-FFF2-40B4-BE49-F238E27FC236}">
                <a16:creationId xmlns:a16="http://schemas.microsoft.com/office/drawing/2014/main" id="{D88539D6-58AB-452A-A58E-62EFADD96DE2}"/>
              </a:ext>
            </a:extLst>
          </p:cNvPr>
          <p:cNvSpPr/>
          <p:nvPr/>
        </p:nvSpPr>
        <p:spPr>
          <a:xfrm>
            <a:off x="8748406" y="3914423"/>
            <a:ext cx="1590691" cy="809791"/>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Task &amp; Finish Groups</a:t>
            </a:r>
          </a:p>
        </p:txBody>
      </p:sp>
      <p:sp>
        <p:nvSpPr>
          <p:cNvPr id="28" name="Oval 27">
            <a:extLst>
              <a:ext uri="{FF2B5EF4-FFF2-40B4-BE49-F238E27FC236}">
                <a16:creationId xmlns:a16="http://schemas.microsoft.com/office/drawing/2014/main" id="{3795047E-18AB-1E93-3590-8063B94D646D}"/>
              </a:ext>
            </a:extLst>
          </p:cNvPr>
          <p:cNvSpPr/>
          <p:nvPr/>
        </p:nvSpPr>
        <p:spPr>
          <a:xfrm>
            <a:off x="7803906" y="5293092"/>
            <a:ext cx="2462161" cy="105942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Direct Engagement </a:t>
            </a:r>
            <a:endParaRPr kumimoji="0" lang="en-GB" sz="1400" b="0" i="0" u="none" strike="noStrike" kern="1200" cap="none" spc="0" normalizeH="0" baseline="0" noProof="0">
              <a:ln>
                <a:noFill/>
              </a:ln>
              <a:solidFill>
                <a:prstClr val="black"/>
              </a:solidFill>
              <a:effectLst/>
              <a:uLnTx/>
              <a:uFillTx/>
              <a:latin typeface="Arial" panose="020B0604020202020204" pitchFamily="34" charset="0"/>
              <a:ea typeface="+mn-lt"/>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e.g. Events,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Conferences</a:t>
            </a:r>
          </a:p>
        </p:txBody>
      </p:sp>
      <p:sp>
        <p:nvSpPr>
          <p:cNvPr id="13" name="TextBox 12">
            <a:extLst>
              <a:ext uri="{FF2B5EF4-FFF2-40B4-BE49-F238E27FC236}">
                <a16:creationId xmlns:a16="http://schemas.microsoft.com/office/drawing/2014/main" id="{680E84D6-13CA-4AEB-9AB8-42013D1D914C}"/>
              </a:ext>
            </a:extLst>
          </p:cNvPr>
          <p:cNvSpPr txBox="1"/>
          <p:nvPr/>
        </p:nvSpPr>
        <p:spPr>
          <a:xfrm>
            <a:off x="216535" y="1001518"/>
            <a:ext cx="11582925" cy="9233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a:ea typeface="+mn-ea"/>
                <a:cs typeface="Arial"/>
              </a:rPr>
              <a:t>Therefore we are pivoting from structuring engagement by user type </a:t>
            </a:r>
            <a:r>
              <a:rPr kumimoji="0" lang="en-GB" sz="1800" b="1" i="0" u="none" strike="noStrike" kern="1200" cap="none" spc="0" normalizeH="0" baseline="0" noProof="0">
                <a:ln>
                  <a:noFill/>
                </a:ln>
                <a:solidFill>
                  <a:prstClr val="black"/>
                </a:solidFill>
                <a:effectLst/>
                <a:uLnTx/>
                <a:uFillTx/>
                <a:latin typeface="Arial"/>
                <a:ea typeface="+mn-ea"/>
                <a:cs typeface="Arial"/>
              </a:rPr>
              <a:t>to service type/jurisdiction.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Arial"/>
                <a:ea typeface="+mn-ea"/>
                <a:cs typeface="Arial"/>
              </a:rPr>
              <a:t>In order to fulfil the objectives we identified three levels of engagement; </a:t>
            </a:r>
            <a:r>
              <a:rPr kumimoji="0" lang="en-GB" sz="1800" b="1" i="0" u="none" strike="noStrike" kern="1200" cap="none" spc="0" normalizeH="0" baseline="0" noProof="0">
                <a:ln>
                  <a:noFill/>
                </a:ln>
                <a:solidFill>
                  <a:prstClr val="black"/>
                </a:solidFill>
                <a:effectLst/>
                <a:uLnTx/>
                <a:uFillTx/>
                <a:latin typeface="Arial"/>
                <a:ea typeface="+mn-ea"/>
                <a:cs typeface="Arial"/>
              </a:rPr>
              <a:t>strategic, user insight and dialogue. </a:t>
            </a:r>
            <a:endParaRPr kumimoji="0" lang="en-GB" sz="1800" b="0" i="0" u="none" strike="noStrike" kern="1200" cap="none" spc="0" normalizeH="0" baseline="0" noProof="0">
              <a:ln>
                <a:noFill/>
              </a:ln>
              <a:solidFill>
                <a:prstClr val="black"/>
              </a:solidFill>
              <a:effectLst/>
              <a:uLnTx/>
              <a:uFillTx/>
              <a:latin typeface="Arial"/>
              <a:ea typeface="+mn-ea"/>
              <a:cs typeface="Arial"/>
            </a:endParaRPr>
          </a:p>
        </p:txBody>
      </p:sp>
    </p:spTree>
    <p:extLst>
      <p:ext uri="{BB962C8B-B14F-4D97-AF65-F5344CB8AC3E}">
        <p14:creationId xmlns:p14="http://schemas.microsoft.com/office/powerpoint/2010/main" val="1657938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EF3903-D594-4767-8711-0906CB4DEBE8}"/>
              </a:ext>
            </a:extLst>
          </p:cNvPr>
          <p:cNvSpPr>
            <a:spLocks noGrp="1"/>
          </p:cNvSpPr>
          <p:nvPr>
            <p:ph type="title"/>
          </p:nvPr>
        </p:nvSpPr>
        <p:spPr/>
        <p:txBody>
          <a:bodyPr/>
          <a:lstStyle/>
          <a:p>
            <a:r>
              <a:rPr lang="en-GB" b="1"/>
              <a:t>Strategic Public Engagement Group (SPEG)</a:t>
            </a:r>
          </a:p>
        </p:txBody>
      </p:sp>
      <p:sp>
        <p:nvSpPr>
          <p:cNvPr id="4" name="Content Placeholder 3">
            <a:extLst>
              <a:ext uri="{FF2B5EF4-FFF2-40B4-BE49-F238E27FC236}">
                <a16:creationId xmlns:a16="http://schemas.microsoft.com/office/drawing/2014/main" id="{EA1E251F-7693-4080-BED2-A67C1849B032}"/>
              </a:ext>
            </a:extLst>
          </p:cNvPr>
          <p:cNvSpPr>
            <a:spLocks noGrp="1"/>
          </p:cNvSpPr>
          <p:nvPr>
            <p:ph idx="1"/>
          </p:nvPr>
        </p:nvSpPr>
        <p:spPr>
          <a:xfrm>
            <a:off x="1056000" y="1592533"/>
            <a:ext cx="10080000" cy="3733000"/>
          </a:xfrm>
        </p:spPr>
        <p:txBody>
          <a:bodyPr>
            <a:noAutofit/>
          </a:bodyPr>
          <a:lstStyle/>
          <a:p>
            <a:pPr>
              <a:lnSpc>
                <a:spcPct val="110000"/>
              </a:lnSpc>
            </a:pPr>
            <a:r>
              <a:rPr lang="en-GB" b="1"/>
              <a:t>Purpose: </a:t>
            </a:r>
            <a:r>
              <a:rPr lang="en-GB"/>
              <a:t>A group of senior members predominately from the third sector who are justice system subject matter experts, focusing on cross-cutting and strategic issues, to provide valuable feedback and insight. </a:t>
            </a:r>
          </a:p>
          <a:p>
            <a:pPr>
              <a:lnSpc>
                <a:spcPct val="110000"/>
              </a:lnSpc>
            </a:pPr>
            <a:endParaRPr lang="en-GB"/>
          </a:p>
          <a:p>
            <a:pPr>
              <a:lnSpc>
                <a:spcPct val="110000"/>
              </a:lnSpc>
            </a:pPr>
            <a:r>
              <a:rPr lang="en-GB"/>
              <a:t>Key objectives are:</a:t>
            </a:r>
            <a:endParaRPr lang="en-GB" b="1"/>
          </a:p>
          <a:p>
            <a:pPr marL="846900" lvl="2" indent="-342900">
              <a:lnSpc>
                <a:spcPct val="107000"/>
              </a:lnSpc>
              <a:buFont typeface="+mj-lt"/>
              <a:buAutoNum type="arabicPeriod"/>
            </a:pPr>
            <a:r>
              <a:rPr lang="en-GB">
                <a:effectLst/>
                <a:latin typeface="Arial" panose="020B0604020202020204" pitchFamily="34" charset="0"/>
                <a:ea typeface="Arial" panose="020B0604020202020204" pitchFamily="34" charset="0"/>
                <a:cs typeface="Times New Roman" panose="02020603050405020304" pitchFamily="18" charset="0"/>
              </a:rPr>
              <a:t>Understand where ‘upstream’ challenges are emerging in society, help identify how HMCTS could best respond to these issues and highlight where HMCTS change projects may be needed as a result.</a:t>
            </a:r>
          </a:p>
          <a:p>
            <a:pPr marL="846900" lvl="2" indent="-342900">
              <a:lnSpc>
                <a:spcPct val="107000"/>
              </a:lnSpc>
              <a:buFont typeface="+mj-lt"/>
              <a:buAutoNum type="arabicPeriod"/>
            </a:pPr>
            <a:r>
              <a:rPr lang="en-GB">
                <a:effectLst/>
                <a:latin typeface="Arial" panose="020B0604020202020204" pitchFamily="34" charset="0"/>
                <a:ea typeface="Arial" panose="020B0604020202020204" pitchFamily="34" charset="0"/>
                <a:cs typeface="Times New Roman" panose="02020603050405020304" pitchFamily="18" charset="0"/>
              </a:rPr>
              <a:t>To provide a cross jurisdictional view from the third sector, providing feedback and insight on HMCTS change projects and service delivery.</a:t>
            </a:r>
          </a:p>
          <a:p>
            <a:pPr marL="846900" lvl="2" indent="-342900">
              <a:lnSpc>
                <a:spcPct val="107000"/>
              </a:lnSpc>
              <a:spcAft>
                <a:spcPts val="800"/>
              </a:spcAft>
              <a:buFont typeface="+mj-lt"/>
              <a:buAutoNum type="arabicPeriod"/>
            </a:pPr>
            <a:r>
              <a:rPr lang="en-GB">
                <a:cs typeface="Times New Roman" panose="02020603050405020304" pitchFamily="18" charset="0"/>
              </a:rPr>
              <a:t>To consider equality implications of changes across HMCTS, to help the organisation maintain access to justice</a:t>
            </a:r>
          </a:p>
          <a:p>
            <a:pPr lvl="0">
              <a:lnSpc>
                <a:spcPct val="107000"/>
              </a:lnSpc>
              <a:spcAft>
                <a:spcPts val="800"/>
              </a:spcAft>
            </a:pPr>
            <a:r>
              <a:rPr lang="en-GB" b="1">
                <a:effectLst/>
                <a:latin typeface="Arial" panose="020B0604020202020204" pitchFamily="34" charset="0"/>
                <a:ea typeface="Arial" panose="020B0604020202020204" pitchFamily="34" charset="0"/>
                <a:cs typeface="Times New Roman" panose="02020603050405020304" pitchFamily="18" charset="0"/>
              </a:rPr>
              <a:t>Chairs:  </a:t>
            </a:r>
            <a:r>
              <a:rPr lang="en-GB" b="0">
                <a:effectLst/>
                <a:latin typeface="Arial" panose="020B0604020202020204" pitchFamily="34" charset="0"/>
                <a:ea typeface="Arial" panose="020B0604020202020204" pitchFamily="34" charset="0"/>
                <a:cs typeface="Times New Roman" panose="02020603050405020304" pitchFamily="18" charset="0"/>
              </a:rPr>
              <a:t>Jointly chaired by The Hon. Mr Justice R Knowles and (interim) Miriam Davidson (Head of User Strategy, Inclusion and Engagement).</a:t>
            </a:r>
          </a:p>
          <a:p>
            <a:pPr lvl="1">
              <a:lnSpc>
                <a:spcPct val="110000"/>
              </a:lnSpc>
              <a:spcAft>
                <a:spcPts val="800"/>
              </a:spcAft>
            </a:pPr>
            <a:r>
              <a:rPr lang="en-GB">
                <a:ea typeface="Arial" panose="020B0604020202020204" pitchFamily="34" charset="0"/>
                <a:cs typeface="Times New Roman" panose="02020603050405020304" pitchFamily="18" charset="0"/>
              </a:rPr>
              <a:t>Frequency: </a:t>
            </a:r>
            <a:r>
              <a:rPr lang="en-GB" b="0">
                <a:cs typeface="Times New Roman" panose="02020603050405020304" pitchFamily="18" charset="0"/>
              </a:rPr>
              <a:t>3 times a year, more depending on business need.</a:t>
            </a:r>
          </a:p>
          <a:p>
            <a:pPr lvl="1">
              <a:lnSpc>
                <a:spcPct val="110000"/>
              </a:lnSpc>
              <a:spcAft>
                <a:spcPts val="800"/>
              </a:spcAft>
            </a:pPr>
            <a:endParaRPr lang="en-GB" b="0">
              <a:cs typeface="Times New Roman" panose="02020603050405020304" pitchFamily="18" charset="0"/>
            </a:endParaRPr>
          </a:p>
        </p:txBody>
      </p:sp>
    </p:spTree>
    <p:extLst>
      <p:ext uri="{BB962C8B-B14F-4D97-AF65-F5344CB8AC3E}">
        <p14:creationId xmlns:p14="http://schemas.microsoft.com/office/powerpoint/2010/main" val="44358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2E112-0E2E-44D7-ABBB-E7457F3CB6B4}"/>
              </a:ext>
            </a:extLst>
          </p:cNvPr>
          <p:cNvSpPr>
            <a:spLocks noGrp="1"/>
          </p:cNvSpPr>
          <p:nvPr>
            <p:ph type="title"/>
          </p:nvPr>
        </p:nvSpPr>
        <p:spPr>
          <a:xfrm>
            <a:off x="385777" y="415296"/>
            <a:ext cx="12030045" cy="502383"/>
          </a:xfrm>
        </p:spPr>
        <p:txBody>
          <a:bodyPr>
            <a:normAutofit fontScale="90000"/>
          </a:bodyPr>
          <a:lstStyle/>
          <a:p>
            <a:r>
              <a:rPr lang="en-GB" b="1"/>
              <a:t>Jurisdictional Public Engagement Groups (JPEG): Overview</a:t>
            </a:r>
            <a:endParaRPr lang="en-GB"/>
          </a:p>
        </p:txBody>
      </p:sp>
      <p:sp>
        <p:nvSpPr>
          <p:cNvPr id="3" name="Content Placeholder 2">
            <a:extLst>
              <a:ext uri="{FF2B5EF4-FFF2-40B4-BE49-F238E27FC236}">
                <a16:creationId xmlns:a16="http://schemas.microsoft.com/office/drawing/2014/main" id="{A0AAA64A-370C-46FF-BB0E-408380F951A4}"/>
              </a:ext>
            </a:extLst>
          </p:cNvPr>
          <p:cNvSpPr>
            <a:spLocks noGrp="1"/>
          </p:cNvSpPr>
          <p:nvPr>
            <p:ph idx="1"/>
          </p:nvPr>
        </p:nvSpPr>
        <p:spPr>
          <a:xfrm>
            <a:off x="666779" y="1041144"/>
            <a:ext cx="11085509" cy="4775712"/>
          </a:xfrm>
        </p:spPr>
        <p:txBody>
          <a:bodyPr>
            <a:noAutofit/>
          </a:bodyPr>
          <a:lstStyle/>
          <a:p>
            <a:pPr>
              <a:spcAft>
                <a:spcPts val="400"/>
              </a:spcAft>
            </a:pPr>
            <a:r>
              <a:rPr lang="en-GB" sz="1450" b="1"/>
              <a:t>Purpose: </a:t>
            </a:r>
            <a:r>
              <a:rPr lang="en-GB" sz="1450"/>
              <a:t>To provide a jurisdictional forum for engagement between HMCTS and practitioner level representatives from a range of stakeholders across the justice system, with a focus on the public user experience and access to justice. </a:t>
            </a:r>
            <a:br>
              <a:rPr lang="en-GB" sz="1450"/>
            </a:br>
            <a:endParaRPr lang="en-GB" sz="1450"/>
          </a:p>
          <a:p>
            <a:pPr>
              <a:spcAft>
                <a:spcPts val="400"/>
              </a:spcAft>
            </a:pPr>
            <a:r>
              <a:rPr lang="en-GB" sz="1450"/>
              <a:t>The forum will provide the opportunity for dialogue and collaboration between HMCTS and stakeholders to enable:</a:t>
            </a:r>
          </a:p>
          <a:p>
            <a:pPr marL="846900" lvl="2" indent="-342900">
              <a:lnSpc>
                <a:spcPct val="115000"/>
              </a:lnSpc>
              <a:buFont typeface="+mj-lt"/>
              <a:buAutoNum type="arabicPeriod"/>
            </a:pPr>
            <a:r>
              <a:rPr lang="en-GB" sz="1450">
                <a:effectLst/>
                <a:latin typeface="Arial" panose="020B0604020202020204" pitchFamily="34" charset="0"/>
                <a:ea typeface="Arial" panose="020B0604020202020204" pitchFamily="34" charset="0"/>
                <a:cs typeface="Times New Roman" panose="02020603050405020304" pitchFamily="18" charset="0"/>
              </a:rPr>
              <a:t>Stakeholders to provide insight and feedback to HMCTS on service performance and public users’ needs and experience of our services.</a:t>
            </a:r>
          </a:p>
          <a:p>
            <a:pPr marL="846900" lvl="2" indent="-342900">
              <a:lnSpc>
                <a:spcPct val="115000"/>
              </a:lnSpc>
              <a:buFont typeface="+mj-lt"/>
              <a:buAutoNum type="arabicPeriod"/>
            </a:pPr>
            <a:r>
              <a:rPr lang="en-GB" sz="1450">
                <a:effectLst/>
                <a:latin typeface="Arial" panose="020B0604020202020204" pitchFamily="34" charset="0"/>
                <a:ea typeface="Arial" panose="020B0604020202020204" pitchFamily="34" charset="0"/>
                <a:cs typeface="Times New Roman" panose="02020603050405020304" pitchFamily="18" charset="0"/>
              </a:rPr>
              <a:t>HMCTS to understand user needs and ensure proposals for service improvements are from a user perspective.</a:t>
            </a:r>
          </a:p>
          <a:p>
            <a:pPr marL="846900" lvl="2" indent="-342900">
              <a:lnSpc>
                <a:spcPct val="115000"/>
              </a:lnSpc>
              <a:buFont typeface="+mj-lt"/>
              <a:buAutoNum type="arabicPeriod"/>
            </a:pPr>
            <a:r>
              <a:rPr lang="en-GB" sz="1450">
                <a:effectLst/>
                <a:latin typeface="Arial" panose="020B0604020202020204" pitchFamily="34" charset="0"/>
                <a:ea typeface="Arial" panose="020B0604020202020204" pitchFamily="34" charset="0"/>
                <a:cs typeface="Times New Roman" panose="02020603050405020304" pitchFamily="18" charset="0"/>
              </a:rPr>
              <a:t>Opportunities for co-design between stakeholders and HMCTS. </a:t>
            </a:r>
          </a:p>
          <a:p>
            <a:pPr marL="846900" lvl="2" indent="-342900">
              <a:lnSpc>
                <a:spcPct val="115000"/>
              </a:lnSpc>
              <a:buFont typeface="+mj-lt"/>
              <a:buAutoNum type="arabicPeriod"/>
            </a:pPr>
            <a:r>
              <a:rPr lang="en-GB" sz="1450">
                <a:effectLst/>
                <a:latin typeface="Arial" panose="020B0604020202020204" pitchFamily="34" charset="0"/>
                <a:ea typeface="Arial" panose="020B0604020202020204" pitchFamily="34" charset="0"/>
                <a:cs typeface="Times New Roman" panose="02020603050405020304" pitchFamily="18" charset="0"/>
              </a:rPr>
              <a:t>HMCTS to gain wider insight to inform considerations of equality implications of service changes within the jurisdiction and help to maintain access to justice.</a:t>
            </a:r>
          </a:p>
          <a:p>
            <a:pPr lvl="1">
              <a:spcAft>
                <a:spcPts val="400"/>
              </a:spcAft>
            </a:pPr>
            <a:endParaRPr lang="en-GB" sz="1450"/>
          </a:p>
          <a:p>
            <a:pPr lvl="1">
              <a:spcAft>
                <a:spcPts val="400"/>
              </a:spcAft>
            </a:pPr>
            <a:r>
              <a:rPr lang="en-GB" sz="1400"/>
              <a:t>Chairs: Tracy </a:t>
            </a:r>
            <a:r>
              <a:rPr lang="en-GB" sz="1400">
                <a:effectLst/>
              </a:rPr>
              <a:t>Parker-Priest </a:t>
            </a:r>
            <a:r>
              <a:rPr lang="en-GB" sz="1400" b="0">
                <a:effectLst/>
              </a:rPr>
              <a:t>(</a:t>
            </a:r>
            <a:r>
              <a:rPr lang="en-GB" sz="1400" b="0">
                <a:effectLst/>
                <a:ea typeface="Calibri" panose="020F0502020204030204" pitchFamily="34" charset="0"/>
              </a:rPr>
              <a:t>Deputy Director Tribunals</a:t>
            </a:r>
            <a:r>
              <a:rPr lang="en-GB" sz="1400" b="0">
                <a:effectLst/>
              </a:rPr>
              <a:t>), </a:t>
            </a:r>
            <a:r>
              <a:rPr lang="en-GB" sz="1400">
                <a:effectLst/>
              </a:rPr>
              <a:t>Emma Petty </a:t>
            </a:r>
            <a:r>
              <a:rPr lang="en-GB" sz="1400" b="0">
                <a:effectLst/>
              </a:rPr>
              <a:t>(</a:t>
            </a:r>
            <a:r>
              <a:rPr lang="en-GB" sz="1400" b="0">
                <a:effectLst/>
                <a:ea typeface="Calibri" panose="020F0502020204030204" pitchFamily="34" charset="0"/>
              </a:rPr>
              <a:t>Deputy Director and Service Owner of Social Entitlement, Health, Education and Social Care, General Regulatory, Property and Employment Tribunals</a:t>
            </a:r>
            <a:r>
              <a:rPr lang="en-GB" sz="1400" b="0">
                <a:effectLst/>
              </a:rPr>
              <a:t>), </a:t>
            </a:r>
            <a:r>
              <a:rPr lang="en-GB" sz="1400">
                <a:effectLst/>
              </a:rPr>
              <a:t>Miriam Davidson </a:t>
            </a:r>
            <a:r>
              <a:rPr lang="en-GB" sz="1400" b="0">
                <a:effectLst/>
              </a:rPr>
              <a:t>(Head of User Inclusion)</a:t>
            </a:r>
            <a:endParaRPr lang="en-GB" sz="1400" b="0">
              <a:cs typeface="Times New Roman" panose="02020603050405020304" pitchFamily="18" charset="0"/>
            </a:endParaRPr>
          </a:p>
          <a:p>
            <a:pPr lvl="1">
              <a:spcAft>
                <a:spcPts val="400"/>
              </a:spcAft>
            </a:pPr>
            <a:endParaRPr lang="en-GB" sz="1450">
              <a:cs typeface="Times New Roman" panose="02020603050405020304" pitchFamily="18" charset="0"/>
            </a:endParaRPr>
          </a:p>
          <a:p>
            <a:pPr lvl="1">
              <a:spcAft>
                <a:spcPts val="400"/>
              </a:spcAft>
            </a:pPr>
            <a:r>
              <a:rPr lang="en-GB" sz="1450">
                <a:cs typeface="Times New Roman" panose="02020603050405020304" pitchFamily="18" charset="0"/>
              </a:rPr>
              <a:t>Frequency: </a:t>
            </a:r>
            <a:r>
              <a:rPr lang="en-GB" sz="1450" b="0">
                <a:cs typeface="Times New Roman" panose="02020603050405020304" pitchFamily="18" charset="0"/>
              </a:rPr>
              <a:t>3 times a year, or more depending on business need</a:t>
            </a:r>
          </a:p>
          <a:p>
            <a:pPr lvl="1">
              <a:spcAft>
                <a:spcPts val="400"/>
              </a:spcAft>
            </a:pPr>
            <a:endParaRPr lang="en-GB" sz="1450">
              <a:cs typeface="Times New Roman" panose="02020603050405020304" pitchFamily="18" charset="0"/>
            </a:endParaRPr>
          </a:p>
          <a:p>
            <a:pPr lvl="1">
              <a:spcAft>
                <a:spcPts val="400"/>
              </a:spcAft>
            </a:pPr>
            <a:r>
              <a:rPr lang="en-GB" sz="1450">
                <a:cs typeface="Times New Roman" panose="02020603050405020304" pitchFamily="18" charset="0"/>
              </a:rPr>
              <a:t>Meeting content: </a:t>
            </a:r>
            <a:r>
              <a:rPr lang="en-GB" sz="1450" b="0">
                <a:cs typeface="Times New Roman" panose="02020603050405020304" pitchFamily="18" charset="0"/>
              </a:rPr>
              <a:t>Generated from sources including project and design activity, performance data, observations on user experience, HMCTS user insight &amp; research and service strategies. We are open to members proposing agenda topics or items to co-present on issues they feel will add value.</a:t>
            </a:r>
          </a:p>
        </p:txBody>
      </p:sp>
    </p:spTree>
    <p:extLst>
      <p:ext uri="{BB962C8B-B14F-4D97-AF65-F5344CB8AC3E}">
        <p14:creationId xmlns:p14="http://schemas.microsoft.com/office/powerpoint/2010/main" val="898392073"/>
      </p:ext>
    </p:extLst>
  </p:cSld>
  <p:clrMapOvr>
    <a:masterClrMapping/>
  </p:clrMapOvr>
</p:sld>
</file>

<file path=ppt/theme/theme1.xml><?xml version="1.0" encoding="utf-8"?>
<a:theme xmlns:a="http://schemas.openxmlformats.org/drawingml/2006/main" name="1_Office Theme">
  <a:themeElements>
    <a:clrScheme name="HMCTS">
      <a:dk1>
        <a:sysClr val="windowText" lastClr="000000"/>
      </a:dk1>
      <a:lt1>
        <a:sysClr val="window" lastClr="FFFFFF"/>
      </a:lt1>
      <a:dk2>
        <a:srgbClr val="000000"/>
      </a:dk2>
      <a:lt2>
        <a:srgbClr val="FFFFFF"/>
      </a:lt2>
      <a:accent1>
        <a:srgbClr val="0095D6"/>
      </a:accent1>
      <a:accent2>
        <a:srgbClr val="E81D75"/>
      </a:accent2>
      <a:accent3>
        <a:srgbClr val="22A63C"/>
      </a:accent3>
      <a:accent4>
        <a:srgbClr val="FDC100"/>
      </a:accent4>
      <a:accent5>
        <a:srgbClr val="032D5A"/>
      </a:accent5>
      <a:accent6>
        <a:srgbClr val="878586"/>
      </a:accent6>
      <a:hlink>
        <a:srgbClr val="0095D6"/>
      </a:hlink>
      <a:folHlink>
        <a:srgbClr val="E81D7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SCS QMCA Digital Support Pilot Training January 2021.potx" id="{4FC325BA-EE53-4C77-B8F6-59B0C1EABDC4}" vid="{2696F5F2-E9FC-4361-8020-CEB5EF200C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F3BDE5A1DC8443ABE37F34961F40F0" ma:contentTypeVersion="4" ma:contentTypeDescription="Create a new document." ma:contentTypeScope="" ma:versionID="1a174b1907ec3f83d380e16bff63e387">
  <xsd:schema xmlns:xsd="http://www.w3.org/2001/XMLSchema" xmlns:xs="http://www.w3.org/2001/XMLSchema" xmlns:p="http://schemas.microsoft.com/office/2006/metadata/properties" xmlns:ns2="14d28c72-ca64-4329-85ad-81c1fb550af8" targetNamespace="http://schemas.microsoft.com/office/2006/metadata/properties" ma:root="true" ma:fieldsID="4bbf42594f0298027a77108e33cd46f4" ns2:_="">
    <xsd:import namespace="14d28c72-ca64-4329-85ad-81c1fb550af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28c72-ca64-4329-85ad-81c1fb550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85921B-F909-432F-B2D0-95A20DA85E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28c72-ca64-4329-85ad-81c1fb550a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72896E-17E5-4AC9-952E-DE90993CB4AF}">
  <ds:schemaRefs>
    <ds:schemaRef ds:uri="http://purl.org/dc/elements/1.1/"/>
    <ds:schemaRef ds:uri="http://purl.org/dc/terms/"/>
    <ds:schemaRef ds:uri="http://purl.org/dc/dcmitype/"/>
    <ds:schemaRef ds:uri="14d28c72-ca64-4329-85ad-81c1fb550af8"/>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B3EC018-E103-44D1-9743-621D7AA503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77</TotalTime>
  <Words>2295</Words>
  <Application>Microsoft Office PowerPoint</Application>
  <PresentationFormat>Widescreen</PresentationFormat>
  <Paragraphs>197</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Symbol</vt:lpstr>
      <vt:lpstr>Times New Roman</vt:lpstr>
      <vt:lpstr>1_Office Theme</vt:lpstr>
      <vt:lpstr>Tribunals J-PEG pre-reading</vt:lpstr>
      <vt:lpstr>Agenda</vt:lpstr>
      <vt:lpstr>HMCTS Public User Engagement Model</vt:lpstr>
      <vt:lpstr>HMCTS Reform and Public User Engagement Background</vt:lpstr>
      <vt:lpstr>Public User Engagement Review</vt:lpstr>
      <vt:lpstr>Public User Engagement objectives and key requirements?</vt:lpstr>
      <vt:lpstr>Proposed Post Reform Engagement Activity</vt:lpstr>
      <vt:lpstr>Strategic Public Engagement Group (SPEG)</vt:lpstr>
      <vt:lpstr>Jurisdictional Public Engagement Groups (JPEG): Overview</vt:lpstr>
      <vt:lpstr>Tribunal JPEG</vt:lpstr>
      <vt:lpstr>Talking Points</vt:lpstr>
      <vt:lpstr>Breakout Room 4 Employment Tribunal Project  Litigant in person portal</vt:lpstr>
      <vt:lpstr>Introduction/Background/Key Themes</vt:lpstr>
      <vt:lpstr>Main outcomes</vt:lpstr>
      <vt:lpstr>The Projects approach:</vt:lpstr>
      <vt:lpstr>The Projects approach: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Davidson, Miriam</dc:creator>
  <cp:lastModifiedBy>AC1424</cp:lastModifiedBy>
  <cp:revision>5</cp:revision>
  <dcterms:created xsi:type="dcterms:W3CDTF">2022-11-12T13:10:26Z</dcterms:created>
  <dcterms:modified xsi:type="dcterms:W3CDTF">2024-02-08T17:24:04Z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0x01010037F3BDE5A1DC8443ABE37F34961F40F0</vt:lpwstr>
  </property>
</Properties>
</file>